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8"/>
  </p:notes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League Spartan" charset="1" panose="00000800000000000000"/>
      <p:regular r:id="rId14"/>
    </p:embeddedFont>
    <p:embeddedFont>
      <p:font typeface="Assistant Regular" charset="1" panose="00000500000000000000"/>
      <p:regular r:id="rId15"/>
    </p:embeddedFont>
    <p:embeddedFont>
      <p:font typeface="Assistant Regular Bold" charset="1" panose="00000700000000000000"/>
      <p:regular r:id="rId16"/>
    </p:embeddedFont>
    <p:embeddedFont>
      <p:font typeface="Assistant Bold" charset="1" panose="00000800000000000000"/>
      <p:regular r:id="rId17"/>
    </p:embeddedFont>
    <p:embeddedFont>
      <p:font typeface="Assistant Bold Bold" charset="1" panose="00000900000000000000"/>
      <p:regular r:id="rId18"/>
    </p:embeddedFont>
    <p:embeddedFont>
      <p:font typeface="Garuda" charset="1" panose="020B0604020202020204"/>
      <p:regular r:id="rId19"/>
    </p:embeddedFont>
    <p:embeddedFont>
      <p:font typeface="Garuda Bold" charset="1" panose="020B0704020202020204"/>
      <p:regular r:id="rId20"/>
    </p:embeddedFont>
    <p:embeddedFont>
      <p:font typeface="Garuda Italics" charset="1" panose="020B0604020202020204"/>
      <p:regular r:id="rId21"/>
    </p:embeddedFont>
    <p:embeddedFont>
      <p:font typeface="Garuda Bold Italics" charset="1" panose="020B0704020202020204"/>
      <p:regular r:id="rId22"/>
    </p:embeddedFont>
    <p:embeddedFont>
      <p:font typeface="Baloo" charset="1" panose="030809020403020202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slides/slide22.xml" Type="http://schemas.openxmlformats.org/officeDocument/2006/relationships/slide"/><Relationship Id="rId46" Target="slides/slide23.xml" Type="http://schemas.openxmlformats.org/officeDocument/2006/relationships/slide"/><Relationship Id="rId47" Target="slides/slide24.xml" Type="http://schemas.openxmlformats.org/officeDocument/2006/relationships/slide"/><Relationship Id="rId48" Target="notesMasters/notesMaster1.xml" Type="http://schemas.openxmlformats.org/officeDocument/2006/relationships/notesMaster"/><Relationship Id="rId49" Target="theme/theme2.xml" Type="http://schemas.openxmlformats.org/officeDocument/2006/relationships/theme"/><Relationship Id="rId5" Target="tableStyles.xml" Type="http://schemas.openxmlformats.org/officeDocument/2006/relationships/tableStyles"/><Relationship Id="rId50" Target="notesSlides/notesSlide1.xml" Type="http://schemas.openxmlformats.org/officeDocument/2006/relationships/notesSlide"/><Relationship Id="rId51" Target="notesSlides/notesSlide2.xml" Type="http://schemas.openxmlformats.org/officeDocument/2006/relationships/notesSlide"/><Relationship Id="rId52" Target="notesSlides/notesSlide3.xml" Type="http://schemas.openxmlformats.org/officeDocument/2006/relationships/notesSlide"/><Relationship Id="rId53" Target="notesSlides/notesSlide4.xml" Type="http://schemas.openxmlformats.org/officeDocument/2006/relationships/notesSlide"/><Relationship Id="rId54" Target="notesSlides/notesSlide5.xml" Type="http://schemas.openxmlformats.org/officeDocument/2006/relationships/notesSlide"/><Relationship Id="rId55" Target="notesSlides/notesSlide6.xml" Type="http://schemas.openxmlformats.org/officeDocument/2006/relationships/notesSlide"/><Relationship Id="rId56" Target="notesSlides/notesSlide7.xml" Type="http://schemas.openxmlformats.org/officeDocument/2006/relationships/notesSlide"/><Relationship Id="rId57" Target="notesSlides/notesSlide8.xml" Type="http://schemas.openxmlformats.org/officeDocument/2006/relationships/notesSlide"/><Relationship Id="rId58" Target="notesSlides/notesSlide9.xml" Type="http://schemas.openxmlformats.org/officeDocument/2006/relationships/notesSlide"/><Relationship Id="rId59" Target="notesSlides/notesSlide10.xml" Type="http://schemas.openxmlformats.org/officeDocument/2006/relationships/notesSlide"/><Relationship Id="rId6" Target="fonts/font6.fntdata" Type="http://schemas.openxmlformats.org/officeDocument/2006/relationships/font"/><Relationship Id="rId60" Target="notesSlides/notesSlide11.xml" Type="http://schemas.openxmlformats.org/officeDocument/2006/relationships/notesSlide"/><Relationship Id="rId61" Target="notesSlides/notesSlide12.xml" Type="http://schemas.openxmlformats.org/officeDocument/2006/relationships/notesSlide"/><Relationship Id="rId62" Target="notesSlides/notesSlide13.xml" Type="http://schemas.openxmlformats.org/officeDocument/2006/relationships/notesSlide"/><Relationship Id="rId63" Target="notesSlides/notesSlide14.xml" Type="http://schemas.openxmlformats.org/officeDocument/2006/relationships/notesSlide"/><Relationship Id="rId64" Target="notesSlides/notesSlide15.xml" Type="http://schemas.openxmlformats.org/officeDocument/2006/relationships/notesSlide"/><Relationship Id="rId65" Target="notesSlides/notesSlide16.xml" Type="http://schemas.openxmlformats.org/officeDocument/2006/relationships/notesSlide"/><Relationship Id="rId66" Target="notesSlides/notesSlide17.xml" Type="http://schemas.openxmlformats.org/officeDocument/2006/relationships/notes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ทุกท่านเคยสงสัยไหมว่าเราจะทราบผลลัพธ์ของหลักสูตรที่ใช้อยู่ได้ยังไง พูดง่ายๆ เราจะรู้ได้ยังไงว่าหลักสูตรนี้จะผลิตบันฑิตที่มีความสามารถไปทำงานสายงานไหนได้บ้าง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เนื่องด้วยมีเรื่องของ PDPA เข้ามาเกี่ยวข้อง ข้อมูลของรุ่นพี่ จะส่งให้กับอาจารย์ที่ปรึกษาทำการ encrypt ก่อนนำเข้าสู่กระบวกการทำงานในขั้นต่อไป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ในส่วนต่อมานะครับจะเป็นส่วนของคลีนทานฟอร์มและอินเจ็คชั่นโปรเจค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อธิบายในการพัฒนาเรามี2โจทย์ โจทย์แรกเราคืออาชีพ เราเลยต้องเอาอดีตมาทำ หาอนาคต </a:t>
            </a:r>
          </a:p>
          <a:p>
            <a:r>
              <a:rPr lang="en-US"/>
              <a:t>จะเอาอะไร เลยต้องทำ modelนี้</a:t>
            </a:r>
          </a:p>
          <a:p>
            <a:r>
              <a:rPr lang="en-US"/>
              <a:t>บอกดักไว้ว่าทำไมใช้โมเดลนี้ ข้อมูลมันอะไรยังไง ข้อมูลนี้จึง เหมาะสมที่จะใช้ modelนี้ บลาๆ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เจอปัญหาไรก้บ่นไปเลยระหว่างนี้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ในส่วนของ WEB Application แบ่งออกเป็ น 6 ส่วนคือ หน้าหลัก สาย</a:t>
            </a:r>
          </a:p>
          <a:p>
            <a:r>
              <a:rPr lang="en-US"/>
              <a:t>งานบัณฑิต พยากรณ์นักศึกษา แนะน าวิชาเลือก ล็อคอิน อัปโหลดไฟล์ โดยใช้ Figma ในการ</a:t>
            </a:r>
          </a:p>
          <a:p>
            <a:r>
              <a:rPr lang="en-US"/>
              <a:t>ออกแบบส่วนต่อประสานผู้ใช้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จากปัญหาเดิม เราอยากรุว่าจริงๆทำงานอะไรได้บ้าง</a:t>
            </a:r>
          </a:p>
          <a:p>
            <a:r>
              <a:rPr lang="en-US"/>
              <a:t>ข้อมูลทางซ้ายคือข้อมูลจริง </a:t>
            </a:r>
          </a:p>
          <a:p>
            <a:r>
              <a:rPr lang="en-US"/>
              <a:t>จากข้อมูลที่เรามีตอนนี้ ข้อมูลที่ผ่านการcleanแล้ว เนื่องจากชุดข้อมูลที่เราได้มามีอาชีพอย่าง...บลาๆมา มีจำนวนน้อยมากเราไม่สามารถมาใช้พรีดิกได้ เราเลยปรับลด class อาชีพให้เหมาะสม แล้วได้ออกมาประมาณนี้ แล้วนำไปพรีดิกได้ออกมาทางขวา จากข้อมูลที่เอาไปทำได้ผลลัพไปทำแต่ละสายได้กี่คนๆ ถ้าเรามีข้อมูลอาชีพมากพอในเคสนี้ จนคลาสมีมากกว่า5คนในกลุ่มนั้น เราจะสามารถมีคลาสใหม่ขึ้นมา แล้วจะพรีดิกได้เพิ่มขึ้น  คนที่ทำซอฟแวรอาจไปเปนเนคเวิคก้ได้ แต่เจเนเรทตามโมเดลชุดเดิมได้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เปนการทำนายทางสถิติ คาดการณ์เกรดตามข้อมูลสถติที่เรามี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สิ่งที่เราทำเราต้องการประเมิณหผลเนื่องจากข้อมูลที่เรามีมันมีน้อย สิ่งที่ควรจะทำกคือสำรวจ ให้คลาสอาชีพมีเยอะขึ้น เพื่อให้ตัวชาตของเรามันครบ คลาสจำนวนอาชีพให้หลากหลายมากขึ้น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โดยเราจะไม่ทราบ output ของหลักสูตรเลย จนกว่านักศึกษาคนนั้นๆจะจบไป แล้วเลือกงานที่ตนเองทำ แต่ตรงจุดนั้นเองก็ยังไม่ใช้ output ที่แท้จริง สมมุติเหตุการณ์ว่า นศ ปี 4 มีความสามารถในการไปทำงานสายงาน SW, NW ได้แต่สุดท้ายเลือกทำ SW ซึ่งไม่ใช่ผลลัพธ์แท้จริง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เพราะเราต้องการจะทราบว่าจริงๆแล้วนักศึกษาคนนั้นๆมีความสามารถที่จะไปทำอะไรได้บ้างต่างหาก ซึ่งข้อมูลตรงส่วนนี้เองเป็นสิ่งที่หน่วยงานภายนอกต้องการที่จะทราบเพื่อจะได้รู้ว่าหลักสูตรที่ใช้อยู่นั้น จะผลิตบันฑิตที่มีความสามารถทำงานในสายใดบ้างแล้วจำนวนเท่าไหร่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นำมาสู่ปัญหาหลักของเรานะคะ...</a:t>
            </a:r>
          </a:p>
          <a:p>
            <a:r>
              <a:rPr lang="en-US"/>
              <a:t>คำว่าหน่วยงานคือไม่ว่าจะเป็นบริษัทข้างนอก กระทรวงอุดมศึกษา เขาอยากรุว่ากำลังผลิตได้เท่าไหร โดยจะเข้ามาสอบถาม ว่าหลักสูตรเราผลิตได้อาชีพไรบ้าง ซึ่งที่ผ่านมาเราตอบได้แค่ว่าที่ผ่านมาไปทำอะไรบ้าง ซึ่งไม่ใช่ความสามารถที่แท้จริงของหลักสูตร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ซึ่งจะนำมาสู่วัตถุประสงค์ของเราโดย เราต้องการจะสร้างระบบที่ใช้ในการคาดเดาผลลัพท์จำนวนของ บันฑิตในสายงานต่างๆที่จบมาจากหลักสูตรนี้ รวมทั้ง ช่วยให้นักศึกษาที่เรียนอยู่ในปัจจุบันได้ทราบว่าเกรดของตนเองในตอนนี้เมื่อเรียนจบไปแล้วจะมีความสามารถที่จะไปทำสายงานอะไรได้บ้าง แล้วนำผลลัพธ์จากระบบดังกล่าวสร้างเป็นแผนภาพกราฟฟิกให้หน่วยงานภายนอกและนักศึกษานำไปใช้ประโยชน์ด้าน </a:t>
            </a:r>
          </a:p>
          <a:p>
            <a:r>
              <a:rPr lang="en-US"/>
              <a:t>Data Analytic ต่อไป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โดย solution ของเรานะครับ </a:t>
            </a:r>
          </a:p>
          <a:p>
            <a:r>
              <a:rPr lang="en-US"/>
              <a:t>1 คือเราจะทำการวิเคราะข้อมูลของบันฑิทตั้งแต่อดีตจนถึงปัจจุบัน</a:t>
            </a:r>
          </a:p>
          <a:p>
            <a:r>
              <a:rPr lang="en-US"/>
              <a:t/>
            </a:r>
          </a:p>
          <a:p>
            <a:r>
              <a:rPr lang="en-US"/>
              <a:t>2 นำข้อมูลดังกล่าวมา</a:t>
            </a:r>
          </a:p>
          <a:p>
            <a:r>
              <a:rPr lang="en-US"/>
              <a:t>สร้างแบบจำลองขึ้นมา</a:t>
            </a:r>
          </a:p>
          <a:p>
            <a:r>
              <a:rPr lang="en-US"/>
              <a:t/>
            </a:r>
          </a:p>
          <a:p>
            <a:r>
              <a:rPr lang="en-US"/>
              <a:t>3 นำผลลัพธ์ของแบบจำลองมาแสดงผลเป็นภาพกราฟฟิก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ในส่วนของข้อจำกัดของโครงงานนะโดยจะมีด้วยกันอยู่ 3 ข้อ</a:t>
            </a:r>
          </a:p>
          <a:p>
            <a:r>
              <a:rPr lang="en-US"/>
              <a:t>1 Algorithm ในระบบทั้งหมดจะใช้ Algorithm  svd กับ random forest ซึ่งเป็นพื้นฐานตาม library ของ scikit-learn เท่านั้น ไม่มีการประยุกต์ใช้จาก research paper อื่น ๆ ใช้</a:t>
            </a:r>
          </a:p>
          <a:p>
            <a:r>
              <a:rPr lang="en-US"/>
              <a:t/>
            </a:r>
          </a:p>
          <a:p>
            <a:r>
              <a:rPr lang="en-US"/>
              <a:t>2 ข้อมูลผลการเรียนในอดีต จะได้จากสำนักทะเบียน และประมวลผล โดยกรรมการหลักสูตรจะเป็นผู้ร้องขอข้อมูลดังกล่าวและนำเข้าระบบ และ เก็บ survey จากบันฑิตเอง</a:t>
            </a:r>
          </a:p>
          <a:p>
            <a:r>
              <a:rPr lang="en-US"/>
              <a:t/>
            </a:r>
          </a:p>
          <a:p>
            <a:r>
              <a:rPr lang="en-US"/>
              <a:t>3 ข้อมูลผลการเรียนในอดีตย้อนหลังมีเพียง 2 ปี</a:t>
            </a:r>
          </a:p>
          <a:p>
            <a:r>
              <a:rPr lang="en-US"/>
              <a:t>ในส่วนของ ทำให้การทำงานถูกกรอบด้วยจำนวนแค่นี้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ฝั่งfrontendของเรานะคะ จะใช้เป็น react ส่วนของbackend เราจะใช้เป็น Django เฟรมเวิร์กเว็บไซต์ เขียนโดยภาษาไพธอนค่ะ และเลือกใช้ docker เพื่อสร้างกลุ่มของสภาพแวดล้อมจำลองหรือ container โดยมี docker compose จัดการการทำงานของแต่ละ compose ส่วนของดาต้าเบสจะใช้เป็นmariadb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โครงสร้างการทำงานของระบบได้อธิบายถึงการเชื่อมต่อระหว่างส่วนต่างๆของระบบ เริ่ม</a:t>
            </a:r>
          </a:p>
          <a:p>
            <a:r>
              <a:rPr lang="en-US"/>
              <a:t>ตั้งแต่ส่วนของ Input ที่ทำหน้าที่รับข้อมูลเข้ามาจากการสำรวจ และจากกรรมการหลักสูตร แล้วเก็บไว้ในส่วนของ Database จากน้้น ส่วน</a:t>
            </a:r>
          </a:p>
          <a:p>
            <a:r>
              <a:rPr lang="en-US"/>
              <a:t>ของ Prepare Data จะนำข้อมูลจากส่วนของ Database มาเตรียมข้อมูลให้พร้อม เมื่อทำเสร็จแล้ว จะทำการส่งกลับไปอัป</a:t>
            </a:r>
          </a:p>
          <a:p>
            <a:r>
              <a:rPr lang="en-US"/>
              <a:t>เดตยัง Database ส่วนของ Process and Prediction จะนำข้อมูลที่ได้ไปเข้าอัลกอริทึมเพื่อ Process</a:t>
            </a:r>
          </a:p>
          <a:p>
            <a:r>
              <a:rPr lang="en-US"/>
              <a:t>ผลลัพธ์ออกมาแสดงผลบน Web Application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1.gif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jpe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.gif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gif" Type="http://schemas.openxmlformats.org/officeDocument/2006/relationships/image"/><Relationship Id="rId4" Target="../media/image52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1.gif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gif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gif" Type="http://schemas.openxmlformats.org/officeDocument/2006/relationships/image"/><Relationship Id="rId4" Target="../media/image65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gif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gif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gif" Type="http://schemas.openxmlformats.org/officeDocument/2006/relationships/image"/><Relationship Id="rId4" Target="../media/image66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gif" Type="http://schemas.openxmlformats.org/officeDocument/2006/relationships/image"/><Relationship Id="rId4" Target="../media/image67.jpeg" Type="http://schemas.openxmlformats.org/officeDocument/2006/relationships/image"/><Relationship Id="rId5" Target="../media/image68.jpe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gif" Type="http://schemas.openxmlformats.org/officeDocument/2006/relationships/image"/><Relationship Id="rId4" Target="../media/image69.jpe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gif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gif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gif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gif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gif" Type="http://schemas.openxmlformats.org/officeDocument/2006/relationships/image"/><Relationship Id="rId4" Target="../media/image16.gif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gif" Type="http://schemas.openxmlformats.org/officeDocument/2006/relationships/image"/><Relationship Id="rId4" Target="../media/image27.gif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gif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gif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gif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400000">
            <a:off x="12937854" y="-1104900"/>
            <a:ext cx="5350146" cy="535014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400000">
            <a:off x="-767867" y="6726137"/>
            <a:ext cx="5366661" cy="536666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2284068" y="1669582"/>
            <a:ext cx="10182691" cy="7597005"/>
            <a:chOff x="0" y="0"/>
            <a:chExt cx="13576921" cy="1012934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050"/>
              <a:ext cx="13576921" cy="7276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785"/>
                </a:lnSpc>
              </a:pPr>
              <a:r>
                <a:rPr lang="en-US" sz="9140">
                  <a:solidFill>
                    <a:srgbClr val="FFFFFF"/>
                  </a:solidFill>
                  <a:latin typeface="Aileron Regular Bold"/>
                </a:rPr>
                <a:t>Curriculum Output Prediction From Student Academic Data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881003"/>
              <a:ext cx="10915300" cy="2248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28"/>
                </a:lnSpc>
              </a:pPr>
              <a:r>
                <a:rPr lang="en-US" sz="3600" spc="46">
                  <a:solidFill>
                    <a:srgbClr val="FFFFFF"/>
                  </a:solidFill>
                  <a:cs typeface="Aileron Regular Bold"/>
                </a:rPr>
                <a:t>อาจารย์ที่ปรึกษา</a:t>
              </a:r>
              <a:r>
                <a:rPr lang="en-US" sz="3600" spc="46">
                  <a:solidFill>
                    <a:srgbClr val="FFFFFF"/>
                  </a:solidFill>
                  <a:latin typeface="Aileron Regular Bold"/>
                </a:rPr>
                <a:t> </a:t>
              </a:r>
            </a:p>
            <a:p>
              <a:pPr>
                <a:lnSpc>
                  <a:spcPts val="4428"/>
                </a:lnSpc>
              </a:pPr>
              <a:r>
                <a:rPr lang="en-US" sz="3600" spc="46">
                  <a:solidFill>
                    <a:srgbClr val="FFFFFF"/>
                  </a:solidFill>
                  <a:cs typeface="Aileron Regular Bold"/>
                </a:rPr>
                <a:t>ผศ. ดร. ธนัญชัย ตรีภาค</a:t>
              </a:r>
            </a:p>
            <a:p>
              <a:pPr algn="l" marL="0" indent="0" lvl="0">
                <a:lnSpc>
                  <a:spcPts val="442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598516" y="9180985"/>
            <a:ext cx="398318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DF2B"/>
                </a:solidFill>
                <a:latin typeface="Garuda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0"/>
            <a:ext cx="9144000" cy="10287000"/>
          </a:xfrm>
          <a:prstGeom prst="rect">
            <a:avLst/>
          </a:prstGeom>
          <a:solidFill>
            <a:srgbClr val="6900F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3762" t="0" r="3762" b="0"/>
          <a:stretch>
            <a:fillRect/>
          </a:stretch>
        </p:blipFill>
        <p:spPr>
          <a:xfrm flipH="false" flipV="false" rot="0">
            <a:off x="9144000" y="0"/>
            <a:ext cx="9144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371936" y="8370936"/>
            <a:ext cx="1916064" cy="191606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713029" y="3865901"/>
            <a:ext cx="775924" cy="94835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289220" y="4830279"/>
            <a:ext cx="2423808" cy="642518"/>
            <a:chOff x="0" y="0"/>
            <a:chExt cx="1263258" cy="334872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263258" cy="334872"/>
            </a:xfrm>
            <a:custGeom>
              <a:avLst/>
              <a:gdLst/>
              <a:ahLst/>
              <a:cxnLst/>
              <a:rect r="r" b="b" t="t" l="l"/>
              <a:pathLst>
                <a:path h="334872" w="1263258">
                  <a:moveTo>
                    <a:pt x="162900" y="0"/>
                  </a:moveTo>
                  <a:lnTo>
                    <a:pt x="1100359" y="0"/>
                  </a:lnTo>
                  <a:cubicBezTo>
                    <a:pt x="1143562" y="0"/>
                    <a:pt x="1184996" y="17163"/>
                    <a:pt x="1215546" y="47712"/>
                  </a:cubicBezTo>
                  <a:cubicBezTo>
                    <a:pt x="1246096" y="78262"/>
                    <a:pt x="1263258" y="119696"/>
                    <a:pt x="1263258" y="162900"/>
                  </a:cubicBezTo>
                  <a:lnTo>
                    <a:pt x="1263258" y="171973"/>
                  </a:lnTo>
                  <a:cubicBezTo>
                    <a:pt x="1263258" y="261940"/>
                    <a:pt x="1190326" y="334872"/>
                    <a:pt x="1100359" y="334872"/>
                  </a:cubicBezTo>
                  <a:lnTo>
                    <a:pt x="162900" y="334872"/>
                  </a:lnTo>
                  <a:cubicBezTo>
                    <a:pt x="119696" y="334872"/>
                    <a:pt x="78262" y="317710"/>
                    <a:pt x="47712" y="287160"/>
                  </a:cubicBezTo>
                  <a:cubicBezTo>
                    <a:pt x="17163" y="256611"/>
                    <a:pt x="0" y="215176"/>
                    <a:pt x="0" y="171973"/>
                  </a:cubicBezTo>
                  <a:lnTo>
                    <a:pt x="0" y="162900"/>
                  </a:lnTo>
                  <a:cubicBezTo>
                    <a:pt x="0" y="72933"/>
                    <a:pt x="72933" y="0"/>
                    <a:pt x="162900" y="0"/>
                  </a:cubicBez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 spc="-24">
                  <a:solidFill>
                    <a:srgbClr val="000000"/>
                  </a:solidFill>
                  <a:latin typeface="Assistant Regular Bold"/>
                </a:rPr>
                <a:t>GRADE MODEL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488953" y="4830279"/>
            <a:ext cx="2423808" cy="642518"/>
            <a:chOff x="0" y="0"/>
            <a:chExt cx="1263258" cy="334872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1263258" cy="334872"/>
            </a:xfrm>
            <a:custGeom>
              <a:avLst/>
              <a:gdLst/>
              <a:ahLst/>
              <a:cxnLst/>
              <a:rect r="r" b="b" t="t" l="l"/>
              <a:pathLst>
                <a:path h="334872" w="1263258">
                  <a:moveTo>
                    <a:pt x="162900" y="0"/>
                  </a:moveTo>
                  <a:lnTo>
                    <a:pt x="1100359" y="0"/>
                  </a:lnTo>
                  <a:cubicBezTo>
                    <a:pt x="1143562" y="0"/>
                    <a:pt x="1184996" y="17163"/>
                    <a:pt x="1215546" y="47712"/>
                  </a:cubicBezTo>
                  <a:cubicBezTo>
                    <a:pt x="1246096" y="78262"/>
                    <a:pt x="1263258" y="119696"/>
                    <a:pt x="1263258" y="162900"/>
                  </a:cubicBezTo>
                  <a:lnTo>
                    <a:pt x="1263258" y="171973"/>
                  </a:lnTo>
                  <a:cubicBezTo>
                    <a:pt x="1263258" y="261940"/>
                    <a:pt x="1190326" y="334872"/>
                    <a:pt x="1100359" y="334872"/>
                  </a:cubicBezTo>
                  <a:lnTo>
                    <a:pt x="162900" y="334872"/>
                  </a:lnTo>
                  <a:cubicBezTo>
                    <a:pt x="119696" y="334872"/>
                    <a:pt x="78262" y="317710"/>
                    <a:pt x="47712" y="287160"/>
                  </a:cubicBezTo>
                  <a:cubicBezTo>
                    <a:pt x="17163" y="256611"/>
                    <a:pt x="0" y="215176"/>
                    <a:pt x="0" y="171973"/>
                  </a:cubicBezTo>
                  <a:lnTo>
                    <a:pt x="0" y="162900"/>
                  </a:lnTo>
                  <a:cubicBezTo>
                    <a:pt x="0" y="72933"/>
                    <a:pt x="72933" y="0"/>
                    <a:pt x="162900" y="0"/>
                  </a:cubicBez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 spc="-24">
                  <a:solidFill>
                    <a:srgbClr val="000000"/>
                  </a:solidFill>
                  <a:latin typeface="Assistant Regular Bold"/>
                </a:rPr>
                <a:t>CAREER MODEL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89220" y="6158597"/>
            <a:ext cx="2423808" cy="642518"/>
            <a:chOff x="0" y="0"/>
            <a:chExt cx="1263258" cy="334872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1263258" cy="334872"/>
            </a:xfrm>
            <a:custGeom>
              <a:avLst/>
              <a:gdLst/>
              <a:ahLst/>
              <a:cxnLst/>
              <a:rect r="r" b="b" t="t" l="l"/>
              <a:pathLst>
                <a:path h="334872" w="1263258">
                  <a:moveTo>
                    <a:pt x="162900" y="0"/>
                  </a:moveTo>
                  <a:lnTo>
                    <a:pt x="1100359" y="0"/>
                  </a:lnTo>
                  <a:cubicBezTo>
                    <a:pt x="1143562" y="0"/>
                    <a:pt x="1184996" y="17163"/>
                    <a:pt x="1215546" y="47712"/>
                  </a:cubicBezTo>
                  <a:cubicBezTo>
                    <a:pt x="1246096" y="78262"/>
                    <a:pt x="1263258" y="119696"/>
                    <a:pt x="1263258" y="162900"/>
                  </a:cubicBezTo>
                  <a:lnTo>
                    <a:pt x="1263258" y="171973"/>
                  </a:lnTo>
                  <a:cubicBezTo>
                    <a:pt x="1263258" y="261940"/>
                    <a:pt x="1190326" y="334872"/>
                    <a:pt x="1100359" y="334872"/>
                  </a:cubicBezTo>
                  <a:lnTo>
                    <a:pt x="162900" y="334872"/>
                  </a:lnTo>
                  <a:cubicBezTo>
                    <a:pt x="119696" y="334872"/>
                    <a:pt x="78262" y="317710"/>
                    <a:pt x="47712" y="287160"/>
                  </a:cubicBezTo>
                  <a:cubicBezTo>
                    <a:pt x="17163" y="256611"/>
                    <a:pt x="0" y="215176"/>
                    <a:pt x="0" y="171973"/>
                  </a:cubicBezTo>
                  <a:lnTo>
                    <a:pt x="0" y="162900"/>
                  </a:lnTo>
                  <a:cubicBezTo>
                    <a:pt x="0" y="72933"/>
                    <a:pt x="72933" y="0"/>
                    <a:pt x="162900" y="0"/>
                  </a:cubicBez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 spc="-24">
                  <a:solidFill>
                    <a:srgbClr val="000000"/>
                  </a:solidFill>
                  <a:latin typeface="Assistant Regular Bold"/>
                </a:rPr>
                <a:t>FILLED GRADE DF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488953" y="6158597"/>
            <a:ext cx="2423808" cy="642518"/>
            <a:chOff x="0" y="0"/>
            <a:chExt cx="1263258" cy="334872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0" y="0"/>
              <a:ext cx="1263258" cy="334872"/>
            </a:xfrm>
            <a:custGeom>
              <a:avLst/>
              <a:gdLst/>
              <a:ahLst/>
              <a:cxnLst/>
              <a:rect r="r" b="b" t="t" l="l"/>
              <a:pathLst>
                <a:path h="334872" w="1263258">
                  <a:moveTo>
                    <a:pt x="162900" y="0"/>
                  </a:moveTo>
                  <a:lnTo>
                    <a:pt x="1100359" y="0"/>
                  </a:lnTo>
                  <a:cubicBezTo>
                    <a:pt x="1143562" y="0"/>
                    <a:pt x="1184996" y="17163"/>
                    <a:pt x="1215546" y="47712"/>
                  </a:cubicBezTo>
                  <a:cubicBezTo>
                    <a:pt x="1246096" y="78262"/>
                    <a:pt x="1263258" y="119696"/>
                    <a:pt x="1263258" y="162900"/>
                  </a:cubicBezTo>
                  <a:lnTo>
                    <a:pt x="1263258" y="171973"/>
                  </a:lnTo>
                  <a:cubicBezTo>
                    <a:pt x="1263258" y="261940"/>
                    <a:pt x="1190326" y="334872"/>
                    <a:pt x="1100359" y="334872"/>
                  </a:cubicBezTo>
                  <a:lnTo>
                    <a:pt x="162900" y="334872"/>
                  </a:lnTo>
                  <a:cubicBezTo>
                    <a:pt x="119696" y="334872"/>
                    <a:pt x="78262" y="317710"/>
                    <a:pt x="47712" y="287160"/>
                  </a:cubicBezTo>
                  <a:cubicBezTo>
                    <a:pt x="17163" y="256611"/>
                    <a:pt x="0" y="215176"/>
                    <a:pt x="0" y="171973"/>
                  </a:cubicBezTo>
                  <a:lnTo>
                    <a:pt x="0" y="162900"/>
                  </a:lnTo>
                  <a:cubicBezTo>
                    <a:pt x="0" y="72933"/>
                    <a:pt x="72933" y="0"/>
                    <a:pt x="162900" y="0"/>
                  </a:cubicBez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 spc="-24">
                  <a:solidFill>
                    <a:srgbClr val="000000"/>
                  </a:solidFill>
                  <a:latin typeface="Assistant Regular Bold"/>
                </a:rPr>
                <a:t>TRANSPOST DF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89220" y="7067816"/>
            <a:ext cx="2423808" cy="642518"/>
            <a:chOff x="0" y="0"/>
            <a:chExt cx="1263258" cy="334872"/>
          </a:xfrm>
        </p:grpSpPr>
        <p:sp>
          <p:nvSpPr>
            <p:cNvPr name="Freeform 19" id="19"/>
            <p:cNvSpPr/>
            <p:nvPr/>
          </p:nvSpPr>
          <p:spPr>
            <a:xfrm flipH="false" flipV="false">
              <a:off x="0" y="0"/>
              <a:ext cx="1263258" cy="334872"/>
            </a:xfrm>
            <a:custGeom>
              <a:avLst/>
              <a:gdLst/>
              <a:ahLst/>
              <a:cxnLst/>
              <a:rect r="r" b="b" t="t" l="l"/>
              <a:pathLst>
                <a:path h="334872" w="1263258">
                  <a:moveTo>
                    <a:pt x="162900" y="0"/>
                  </a:moveTo>
                  <a:lnTo>
                    <a:pt x="1100359" y="0"/>
                  </a:lnTo>
                  <a:cubicBezTo>
                    <a:pt x="1143562" y="0"/>
                    <a:pt x="1184996" y="17163"/>
                    <a:pt x="1215546" y="47712"/>
                  </a:cubicBezTo>
                  <a:cubicBezTo>
                    <a:pt x="1246096" y="78262"/>
                    <a:pt x="1263258" y="119696"/>
                    <a:pt x="1263258" y="162900"/>
                  </a:cubicBezTo>
                  <a:lnTo>
                    <a:pt x="1263258" y="171973"/>
                  </a:lnTo>
                  <a:cubicBezTo>
                    <a:pt x="1263258" y="261940"/>
                    <a:pt x="1190326" y="334872"/>
                    <a:pt x="1100359" y="334872"/>
                  </a:cubicBezTo>
                  <a:lnTo>
                    <a:pt x="162900" y="334872"/>
                  </a:lnTo>
                  <a:cubicBezTo>
                    <a:pt x="119696" y="334872"/>
                    <a:pt x="78262" y="317710"/>
                    <a:pt x="47712" y="287160"/>
                  </a:cubicBezTo>
                  <a:cubicBezTo>
                    <a:pt x="17163" y="256611"/>
                    <a:pt x="0" y="215176"/>
                    <a:pt x="0" y="171973"/>
                  </a:cubicBezTo>
                  <a:lnTo>
                    <a:pt x="0" y="162900"/>
                  </a:lnTo>
                  <a:cubicBezTo>
                    <a:pt x="0" y="72933"/>
                    <a:pt x="72933" y="0"/>
                    <a:pt x="162900" y="0"/>
                  </a:cubicBez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 spc="-24">
                  <a:solidFill>
                    <a:srgbClr val="000000"/>
                  </a:solidFill>
                  <a:latin typeface="Assistant Regular Bold"/>
                </a:rPr>
                <a:t>RESULT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488953" y="7067816"/>
            <a:ext cx="2423808" cy="642518"/>
            <a:chOff x="0" y="0"/>
            <a:chExt cx="1263258" cy="334872"/>
          </a:xfrm>
        </p:grpSpPr>
        <p:sp>
          <p:nvSpPr>
            <p:cNvPr name="Freeform 22" id="22"/>
            <p:cNvSpPr/>
            <p:nvPr/>
          </p:nvSpPr>
          <p:spPr>
            <a:xfrm flipH="false" flipV="false">
              <a:off x="0" y="0"/>
              <a:ext cx="1263258" cy="334872"/>
            </a:xfrm>
            <a:custGeom>
              <a:avLst/>
              <a:gdLst/>
              <a:ahLst/>
              <a:cxnLst/>
              <a:rect r="r" b="b" t="t" l="l"/>
              <a:pathLst>
                <a:path h="334872" w="1263258">
                  <a:moveTo>
                    <a:pt x="162900" y="0"/>
                  </a:moveTo>
                  <a:lnTo>
                    <a:pt x="1100359" y="0"/>
                  </a:lnTo>
                  <a:cubicBezTo>
                    <a:pt x="1143562" y="0"/>
                    <a:pt x="1184996" y="17163"/>
                    <a:pt x="1215546" y="47712"/>
                  </a:cubicBezTo>
                  <a:cubicBezTo>
                    <a:pt x="1246096" y="78262"/>
                    <a:pt x="1263258" y="119696"/>
                    <a:pt x="1263258" y="162900"/>
                  </a:cubicBezTo>
                  <a:lnTo>
                    <a:pt x="1263258" y="171973"/>
                  </a:lnTo>
                  <a:cubicBezTo>
                    <a:pt x="1263258" y="261940"/>
                    <a:pt x="1190326" y="334872"/>
                    <a:pt x="1100359" y="334872"/>
                  </a:cubicBezTo>
                  <a:lnTo>
                    <a:pt x="162900" y="334872"/>
                  </a:lnTo>
                  <a:cubicBezTo>
                    <a:pt x="119696" y="334872"/>
                    <a:pt x="78262" y="317710"/>
                    <a:pt x="47712" y="287160"/>
                  </a:cubicBezTo>
                  <a:cubicBezTo>
                    <a:pt x="17163" y="256611"/>
                    <a:pt x="0" y="215176"/>
                    <a:pt x="0" y="171973"/>
                  </a:cubicBezTo>
                  <a:lnTo>
                    <a:pt x="0" y="162900"/>
                  </a:lnTo>
                  <a:cubicBezTo>
                    <a:pt x="0" y="72933"/>
                    <a:pt x="72933" y="0"/>
                    <a:pt x="162900" y="0"/>
                  </a:cubicBez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 spc="-24">
                  <a:solidFill>
                    <a:srgbClr val="000000"/>
                  </a:solidFill>
                  <a:latin typeface="Assistant Regular Bold"/>
                </a:rPr>
                <a:t>RESULT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889087" y="8049677"/>
            <a:ext cx="2423808" cy="642518"/>
            <a:chOff x="0" y="0"/>
            <a:chExt cx="1263258" cy="334872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0" y="0"/>
              <a:ext cx="1263258" cy="334872"/>
            </a:xfrm>
            <a:custGeom>
              <a:avLst/>
              <a:gdLst/>
              <a:ahLst/>
              <a:cxnLst/>
              <a:rect r="r" b="b" t="t" l="l"/>
              <a:pathLst>
                <a:path h="334872" w="1263258">
                  <a:moveTo>
                    <a:pt x="162900" y="0"/>
                  </a:moveTo>
                  <a:lnTo>
                    <a:pt x="1100359" y="0"/>
                  </a:lnTo>
                  <a:cubicBezTo>
                    <a:pt x="1143562" y="0"/>
                    <a:pt x="1184996" y="17163"/>
                    <a:pt x="1215546" y="47712"/>
                  </a:cubicBezTo>
                  <a:cubicBezTo>
                    <a:pt x="1246096" y="78262"/>
                    <a:pt x="1263258" y="119696"/>
                    <a:pt x="1263258" y="162900"/>
                  </a:cubicBezTo>
                  <a:lnTo>
                    <a:pt x="1263258" y="171973"/>
                  </a:lnTo>
                  <a:cubicBezTo>
                    <a:pt x="1263258" y="261940"/>
                    <a:pt x="1190326" y="334872"/>
                    <a:pt x="1100359" y="334872"/>
                  </a:cubicBezTo>
                  <a:lnTo>
                    <a:pt x="162900" y="334872"/>
                  </a:lnTo>
                  <a:cubicBezTo>
                    <a:pt x="119696" y="334872"/>
                    <a:pt x="78262" y="317710"/>
                    <a:pt x="47712" y="287160"/>
                  </a:cubicBezTo>
                  <a:cubicBezTo>
                    <a:pt x="17163" y="256611"/>
                    <a:pt x="0" y="215176"/>
                    <a:pt x="0" y="171973"/>
                  </a:cubicBezTo>
                  <a:lnTo>
                    <a:pt x="0" y="162900"/>
                  </a:lnTo>
                  <a:cubicBezTo>
                    <a:pt x="0" y="72933"/>
                    <a:pt x="72933" y="0"/>
                    <a:pt x="162900" y="0"/>
                  </a:cubicBez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 spc="-24">
                  <a:solidFill>
                    <a:srgbClr val="000000"/>
                  </a:solidFill>
                  <a:latin typeface="Assistant Regular Bold"/>
                </a:rPr>
                <a:t>MERGE RESULT</a:t>
              </a: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24539" y="8958896"/>
            <a:ext cx="952903" cy="1000184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028700" y="1019175"/>
            <a:ext cx="6920505" cy="1398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90"/>
              </a:lnSpc>
              <a:spcBef>
                <a:spcPct val="0"/>
              </a:spcBef>
            </a:pPr>
            <a:r>
              <a:rPr lang="en-US" sz="3000">
                <a:solidFill>
                  <a:srgbClr val="6900FF"/>
                </a:solidFill>
                <a:cs typeface="Aileron Regular Bold"/>
              </a:rPr>
              <a:t>การสร้างรายการเพลงโดยใช้การกรองร่วมแบบเซสชั่นที่เพิ่มขึ้นด้วยกลไกการลืมและการวิเคราะห์สถิติเชิงมุม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2667656"/>
            <a:ext cx="6920505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90"/>
              </a:lnSpc>
              <a:spcBef>
                <a:spcPct val="0"/>
              </a:spcBef>
            </a:pPr>
            <a:r>
              <a:rPr lang="en-US" sz="3000" spc="39">
                <a:solidFill>
                  <a:srgbClr val="F1409A"/>
                </a:solidFill>
                <a:cs typeface="Aileron Regular Bold"/>
              </a:rPr>
              <a:t>เราได้นำวิธีการการนำเข้าและส่งออกข้อมูลของงานวิจัยนี้มาใช้งาน</a:t>
            </a:r>
          </a:p>
        </p:txBody>
      </p:sp>
      <p:sp>
        <p:nvSpPr>
          <p:cNvPr name="AutoShape 30" id="30"/>
          <p:cNvSpPr/>
          <p:nvPr/>
        </p:nvSpPr>
        <p:spPr>
          <a:xfrm>
            <a:off x="4488953" y="4340076"/>
            <a:ext cx="1211904" cy="49020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 flipH="true">
            <a:off x="2501125" y="4340076"/>
            <a:ext cx="1211904" cy="49020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H="true">
            <a:off x="5700857" y="5472797"/>
            <a:ext cx="0" cy="6858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>
            <a:off x="2501125" y="5472797"/>
            <a:ext cx="0" cy="6858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>
            <a:off x="2501125" y="6801116"/>
            <a:ext cx="0" cy="2667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 flipH="true">
            <a:off x="5700857" y="6801116"/>
            <a:ext cx="0" cy="2667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6" id="36"/>
          <p:cNvSpPr/>
          <p:nvPr/>
        </p:nvSpPr>
        <p:spPr>
          <a:xfrm>
            <a:off x="2483328" y="7860956"/>
            <a:ext cx="1635459" cy="381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>
            <a:off x="4083194" y="7860956"/>
            <a:ext cx="1635459" cy="381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>
            <a:off x="3967641" y="8806496"/>
            <a:ext cx="266700" cy="381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9" id="39"/>
          <p:cNvSpPr txBox="true"/>
          <p:nvPr/>
        </p:nvSpPr>
        <p:spPr>
          <a:xfrm rot="0">
            <a:off x="17259300" y="9373263"/>
            <a:ext cx="796636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231F20"/>
                </a:solidFill>
                <a:latin typeface="Garuda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272976" y="6271976"/>
            <a:ext cx="4015024" cy="40150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21132" y="6271976"/>
            <a:ext cx="1722619" cy="188007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74245" y="5925469"/>
            <a:ext cx="2354019" cy="235401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1241545"/>
            <a:ext cx="14940759" cy="2112120"/>
            <a:chOff x="0" y="0"/>
            <a:chExt cx="19921012" cy="281615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192116"/>
              <a:ext cx="7198101" cy="624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19921012" cy="1035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15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cs typeface="Aileron Regular Bold"/>
                </a:rPr>
                <a:t>ระบบแนะนำสินค้าอาหารโดยใช้ระบบแนะนำแบบผสมผสาน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67780" y="2926081"/>
            <a:ext cx="6280680" cy="2040094"/>
            <a:chOff x="0" y="0"/>
            <a:chExt cx="8374240" cy="272012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541354"/>
              <a:ext cx="8374240" cy="1178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-25">
                  <a:solidFill>
                    <a:srgbClr val="FFFFFF"/>
                  </a:solidFill>
                  <a:cs typeface="Assistant Regular Bold"/>
                </a:rPr>
                <a:t>นำผลลัพธ์การทดลองของงานวิจัยมาเป็นรากฐานในการตัดสินใจ ในการใช้ Model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1912123" cy="1208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34"/>
                </a:lnSpc>
              </a:pPr>
              <a:r>
                <a:rPr lang="en-US" sz="5881">
                  <a:solidFill>
                    <a:srgbClr val="FFDF2B"/>
                  </a:solidFill>
                  <a:latin typeface="Aileron Regular 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46018" y="2926081"/>
            <a:ext cx="5123689" cy="2040094"/>
            <a:chOff x="0" y="0"/>
            <a:chExt cx="6831585" cy="272012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541354"/>
              <a:ext cx="6831585" cy="1178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-25">
                  <a:solidFill>
                    <a:srgbClr val="FFFFFF"/>
                  </a:solidFill>
                  <a:cs typeface="Assistant Regular Bold"/>
                </a:rPr>
                <a:t>นำวิธีการวัดประสิทธิภาพของแบบจำลองจากงานวิจัยมาปรับใช้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1559883" cy="1208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34"/>
                </a:lnSpc>
              </a:pPr>
              <a:r>
                <a:rPr lang="en-US" sz="5881">
                  <a:solidFill>
                    <a:srgbClr val="FFDF2B"/>
                  </a:solidFill>
                  <a:latin typeface="Aileron Regular Bold"/>
                </a:rPr>
                <a:t>02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860982" y="9172575"/>
            <a:ext cx="796636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231F20"/>
                </a:solidFill>
                <a:latin typeface="Garuda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400000">
            <a:off x="13457705" y="0"/>
            <a:ext cx="4830295" cy="48302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400000">
            <a:off x="0" y="5456705"/>
            <a:ext cx="4830295" cy="483029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86310" y="6965184"/>
            <a:ext cx="2646653" cy="92392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265419" y="4108956"/>
            <a:ext cx="2163671" cy="216367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846927" y="3925387"/>
            <a:ext cx="2299519" cy="229951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729260" y="3800326"/>
            <a:ext cx="2549642" cy="2549642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>
            <a:off x="4898002" y="4781690"/>
            <a:ext cx="2287672" cy="0"/>
          </a:xfrm>
          <a:prstGeom prst="line">
            <a:avLst/>
          </a:prstGeom>
          <a:ln cap="flat" w="38100">
            <a:solidFill>
              <a:srgbClr val="D76B73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 rot="-10800000">
            <a:off x="4898002" y="5485216"/>
            <a:ext cx="2287672" cy="0"/>
          </a:xfrm>
          <a:prstGeom prst="line">
            <a:avLst/>
          </a:prstGeom>
          <a:ln cap="flat" w="38100">
            <a:solidFill>
              <a:srgbClr val="38B6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 rot="0">
            <a:off x="11311030" y="4781690"/>
            <a:ext cx="2287672" cy="0"/>
          </a:xfrm>
          <a:prstGeom prst="line">
            <a:avLst/>
          </a:prstGeom>
          <a:ln cap="flat" w="38100">
            <a:solidFill>
              <a:srgbClr val="D76B73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 rot="-10800000">
            <a:off x="11311030" y="5485216"/>
            <a:ext cx="2287672" cy="0"/>
          </a:xfrm>
          <a:prstGeom prst="line">
            <a:avLst/>
          </a:prstGeom>
          <a:ln cap="flat" w="38100">
            <a:solidFill>
              <a:srgbClr val="38B6FF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6648060" y="6701847"/>
            <a:ext cx="2348627" cy="132110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9531937" y="6550750"/>
            <a:ext cx="1779093" cy="147219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4328849" y="6607374"/>
            <a:ext cx="2036810" cy="1510049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6860982" y="9172575"/>
            <a:ext cx="796636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231F20"/>
                </a:solidFill>
                <a:latin typeface="Garuda Bold"/>
              </a:rPr>
              <a:t>12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1089" y="3443456"/>
            <a:ext cx="2897094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3199">
                <a:solidFill>
                  <a:srgbClr val="FA643F"/>
                </a:solidFill>
                <a:latin typeface="Baloo Bold"/>
              </a:rPr>
              <a:t>Client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23475" y="3443456"/>
            <a:ext cx="2422972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3199">
                <a:solidFill>
                  <a:srgbClr val="FA643F"/>
                </a:solidFill>
                <a:latin typeface="Baloo Bold"/>
              </a:rPr>
              <a:t>Server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35768" y="3443456"/>
            <a:ext cx="2422972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3199">
                <a:solidFill>
                  <a:srgbClr val="FA643F"/>
                </a:solidFill>
                <a:latin typeface="Baloo Bold"/>
              </a:rPr>
              <a:t>Database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009650"/>
            <a:ext cx="7836418" cy="1459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84"/>
              </a:lnSpc>
              <a:spcBef>
                <a:spcPct val="0"/>
              </a:spcBef>
            </a:pPr>
            <a:r>
              <a:rPr lang="en-US" sz="9499">
                <a:solidFill>
                  <a:srgbClr val="6900FF"/>
                </a:solidFill>
                <a:cs typeface="League Spartan Bold"/>
              </a:rPr>
              <a:t>โครงสร้างระบบ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400000">
            <a:off x="13457705" y="0"/>
            <a:ext cx="4830295" cy="48302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400000">
            <a:off x="0" y="5456705"/>
            <a:ext cx="4830295" cy="483029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753" r="0" b="3749"/>
          <a:stretch>
            <a:fillRect/>
          </a:stretch>
        </p:blipFill>
        <p:spPr>
          <a:xfrm flipH="false" flipV="false" rot="0">
            <a:off x="514350" y="1540762"/>
            <a:ext cx="17259300" cy="805566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860982" y="9172575"/>
            <a:ext cx="796636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231F20"/>
                </a:solidFill>
                <a:latin typeface="Garuda Bold"/>
              </a:rPr>
              <a:t>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4608" y="289559"/>
            <a:ext cx="7836418" cy="1459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84"/>
              </a:lnSpc>
              <a:spcBef>
                <a:spcPct val="0"/>
              </a:spcBef>
            </a:pPr>
            <a:r>
              <a:rPr lang="en-US" sz="9499">
                <a:solidFill>
                  <a:srgbClr val="6900FF"/>
                </a:solidFill>
                <a:cs typeface="League Spartan Bold"/>
              </a:rPr>
              <a:t>แผนการทำงาน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505481" y="5504481"/>
            <a:ext cx="4782519" cy="478251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05132" y="5143500"/>
            <a:ext cx="2281858" cy="275224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39112" y="4854495"/>
            <a:ext cx="3203698" cy="306353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1241545"/>
            <a:ext cx="14940759" cy="2335005"/>
            <a:chOff x="0" y="0"/>
            <a:chExt cx="19921012" cy="311334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489296"/>
              <a:ext cx="7198101" cy="624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19921012" cy="1332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995"/>
                </a:lnSpc>
                <a:spcBef>
                  <a:spcPct val="0"/>
                </a:spcBef>
              </a:pPr>
              <a:r>
                <a:rPr lang="en-US" sz="6500">
                  <a:solidFill>
                    <a:srgbClr val="FFFFFF"/>
                  </a:solidFill>
                  <a:cs typeface="League Spartan Bold"/>
                </a:rPr>
                <a:t>การเตรียมข้อมูล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926081"/>
            <a:ext cx="7010087" cy="1639409"/>
            <a:chOff x="0" y="0"/>
            <a:chExt cx="9346783" cy="218587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531829"/>
              <a:ext cx="9346783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2999" spc="-29">
                  <a:solidFill>
                    <a:srgbClr val="FFFFFF"/>
                  </a:solidFill>
                  <a:cs typeface="Assistant Regular"/>
                </a:rPr>
                <a:t>สำรวจแบบสอบถามอาชีพบัณฑิต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2134188" cy="1208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34"/>
                </a:lnSpc>
              </a:pPr>
              <a:r>
                <a:rPr lang="en-US" sz="5881">
                  <a:solidFill>
                    <a:srgbClr val="FFDF2B"/>
                  </a:solidFill>
                  <a:latin typeface="Aileron Regular 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45870" y="2926081"/>
            <a:ext cx="6848972" cy="1639409"/>
            <a:chOff x="0" y="0"/>
            <a:chExt cx="9131963" cy="218587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531829"/>
              <a:ext cx="9131963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2999" spc="-29">
                  <a:solidFill>
                    <a:srgbClr val="FFFFFF"/>
                  </a:solidFill>
                  <a:latin typeface="Assistant Regular Bold"/>
                </a:rPr>
                <a:t>Clean , Transform and Ingestion process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2085137" cy="1208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34"/>
                </a:lnSpc>
              </a:pPr>
              <a:r>
                <a:rPr lang="en-US" sz="5881">
                  <a:solidFill>
                    <a:srgbClr val="FFDF2B"/>
                  </a:solidFill>
                  <a:latin typeface="Aileron Regular Bold"/>
                </a:rPr>
                <a:t>02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941552" y="9172575"/>
            <a:ext cx="635496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231F20"/>
                </a:solidFill>
                <a:latin typeface="Garuda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238903" y="7237903"/>
            <a:ext cx="3049097" cy="30490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13245" y="2578479"/>
            <a:ext cx="912153" cy="12424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47259" y="4278502"/>
            <a:ext cx="1573527" cy="154599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47791" y="6329317"/>
            <a:ext cx="1509710" cy="132099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78146" y="2578479"/>
            <a:ext cx="1198764" cy="119876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28700" y="1241545"/>
            <a:ext cx="14940759" cy="2334951"/>
            <a:chOff x="0" y="0"/>
            <a:chExt cx="19921012" cy="311326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489224"/>
              <a:ext cx="7198101" cy="624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19921012" cy="1332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995"/>
                </a:lnSpc>
                <a:spcBef>
                  <a:spcPct val="0"/>
                </a:spcBef>
              </a:pPr>
              <a:r>
                <a:rPr lang="en-US" sz="6500">
                  <a:solidFill>
                    <a:srgbClr val="FFFFFF"/>
                  </a:solidFill>
                  <a:cs typeface="League Spartan Bold"/>
                </a:rPr>
                <a:t>สำรวจแบบสอบถามอาชีพบัณฑิต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860982" y="9172575"/>
            <a:ext cx="796636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231F20"/>
                </a:solidFill>
                <a:latin typeface="Garuda Bold"/>
              </a:rPr>
              <a:t>15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2602077"/>
            <a:ext cx="5211717" cy="1218835"/>
            <a:chOff x="0" y="0"/>
            <a:chExt cx="6948956" cy="162511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133717"/>
              <a:ext cx="6948956" cy="491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2"/>
                </a:lnSpc>
                <a:spcBef>
                  <a:spcPct val="0"/>
                </a:spcBef>
              </a:pPr>
              <a:r>
                <a:rPr lang="en-US" sz="2230" spc="-22">
                  <a:solidFill>
                    <a:srgbClr val="FFFFFF"/>
                  </a:solidFill>
                  <a:cs typeface="Assistant Regular"/>
                </a:rPr>
                <a:t>สร้างแบบสำรวจการมีงานทำ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1586683" cy="893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78"/>
                </a:lnSpc>
              </a:pPr>
              <a:r>
                <a:rPr lang="en-US" sz="4372">
                  <a:solidFill>
                    <a:srgbClr val="FFDF2B"/>
                  </a:solidFill>
                  <a:latin typeface="Aileron Regular Bold"/>
                </a:rPr>
                <a:t>01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4325897"/>
            <a:ext cx="5211717" cy="1218835"/>
            <a:chOff x="0" y="0"/>
            <a:chExt cx="6948956" cy="162511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133717"/>
              <a:ext cx="6948956" cy="491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2"/>
                </a:lnSpc>
                <a:spcBef>
                  <a:spcPct val="0"/>
                </a:spcBef>
              </a:pPr>
              <a:r>
                <a:rPr lang="en-US" sz="2230" spc="-22">
                  <a:solidFill>
                    <a:srgbClr val="FFFFFF"/>
                  </a:solidFill>
                  <a:cs typeface="Assistant Regular"/>
                </a:rPr>
                <a:t>กระจายแบบสำรวจผ่านช่องทาง online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1586683" cy="893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78"/>
                </a:lnSpc>
              </a:pPr>
              <a:r>
                <a:rPr lang="en-US" sz="4372">
                  <a:solidFill>
                    <a:srgbClr val="FFDF2B"/>
                  </a:solidFill>
                  <a:latin typeface="Aileron Regular Bold"/>
                </a:rPr>
                <a:t>02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6329317"/>
            <a:ext cx="5211717" cy="1218835"/>
            <a:chOff x="0" y="0"/>
            <a:chExt cx="6948956" cy="162511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133717"/>
              <a:ext cx="6948956" cy="491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2"/>
                </a:lnSpc>
                <a:spcBef>
                  <a:spcPct val="0"/>
                </a:spcBef>
              </a:pPr>
              <a:r>
                <a:rPr lang="en-US" sz="2230" spc="-22">
                  <a:solidFill>
                    <a:srgbClr val="FFFFFF"/>
                  </a:solidFill>
                  <a:cs typeface="Assistant Regular"/>
                </a:rPr>
                <a:t>ลงพื้นที่เก็บแบบสำรวจด้วยตัวเอง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9525"/>
              <a:ext cx="1586683" cy="893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78"/>
                </a:lnSpc>
              </a:pPr>
              <a:r>
                <a:rPr lang="en-US" sz="4372">
                  <a:solidFill>
                    <a:srgbClr val="FFDF2B"/>
                  </a:solidFill>
                  <a:latin typeface="Aileron Regular Bold"/>
                </a:rPr>
                <a:t>03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144000" y="2602077"/>
            <a:ext cx="5211717" cy="1218835"/>
            <a:chOff x="0" y="0"/>
            <a:chExt cx="6948956" cy="162511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133717"/>
              <a:ext cx="6948956" cy="491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2"/>
                </a:lnSpc>
                <a:spcBef>
                  <a:spcPct val="0"/>
                </a:spcBef>
              </a:pPr>
              <a:r>
                <a:rPr lang="en-US" sz="2230" spc="-22">
                  <a:solidFill>
                    <a:srgbClr val="FFFFFF"/>
                  </a:solidFill>
                  <a:cs typeface="Assistant Regular"/>
                </a:rPr>
                <a:t>นำชุดข้อมูลที่ได้มา Encrypt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9525"/>
              <a:ext cx="1586683" cy="893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78"/>
                </a:lnSpc>
              </a:pPr>
              <a:r>
                <a:rPr lang="en-US" sz="4372">
                  <a:solidFill>
                    <a:srgbClr val="FFDF2B"/>
                  </a:solidFill>
                  <a:latin typeface="Aileron Regular Bold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044500" y="7043500"/>
            <a:ext cx="3243500" cy="3243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241545"/>
            <a:ext cx="15832282" cy="2028221"/>
            <a:chOff x="0" y="0"/>
            <a:chExt cx="21109709" cy="270429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080356"/>
              <a:ext cx="7627616" cy="623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19050"/>
              <a:ext cx="21109709" cy="923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35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FFFFFF"/>
                  </a:solidFill>
                  <a:latin typeface="League Spartan Bold"/>
                </a:rPr>
                <a:t>Clean , Transform and Ingestion process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941552" y="9172575"/>
            <a:ext cx="635496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231F20"/>
                </a:solidFill>
                <a:latin typeface="Garuda"/>
              </a:rPr>
              <a:t>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58354"/>
            <a:ext cx="4431669" cy="474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2"/>
              </a:lnSpc>
            </a:pPr>
            <a:r>
              <a:rPr lang="en-US" sz="3067">
                <a:solidFill>
                  <a:srgbClr val="FFDF2B"/>
                </a:solidFill>
                <a:cs typeface="Aileron Regular Bold"/>
              </a:rPr>
              <a:t>ข้อมูลจากสำนักทะเบียน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8360" y="2868403"/>
            <a:ext cx="3938198" cy="46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6"/>
              </a:lnSpc>
            </a:pPr>
            <a:r>
              <a:rPr lang="en-US" sz="3046">
                <a:solidFill>
                  <a:srgbClr val="FFDF2B"/>
                </a:solidFill>
                <a:cs typeface="Aileron Regular Bold"/>
              </a:rPr>
              <a:t>ข้อมูลจากแบบสำรวจ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90137"/>
            <a:ext cx="5709592" cy="7192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0716" indent="-285358" lvl="1">
              <a:lnSpc>
                <a:spcPts val="3700"/>
              </a:lnSpc>
              <a:buFont typeface="Arial"/>
              <a:buChar char="•"/>
            </a:pPr>
            <a:r>
              <a:rPr lang="en-US" sz="2643" spc="-26">
                <a:solidFill>
                  <a:srgbClr val="FFFFFF"/>
                </a:solidFill>
                <a:latin typeface="Assistant Regular"/>
              </a:rPr>
              <a:t>Encrypt รหัสนักศึกษา</a:t>
            </a:r>
          </a:p>
          <a:p>
            <a:pPr>
              <a:lnSpc>
                <a:spcPts val="3700"/>
              </a:lnSpc>
            </a:pPr>
          </a:p>
          <a:p>
            <a:pPr marL="570716" indent="-285358" lvl="1">
              <a:lnSpc>
                <a:spcPts val="3700"/>
              </a:lnSpc>
              <a:buFont typeface="Arial"/>
              <a:buChar char="•"/>
            </a:pPr>
            <a:r>
              <a:rPr lang="en-US" sz="2643" spc="-26">
                <a:solidFill>
                  <a:srgbClr val="FFFFFF"/>
                </a:solidFill>
                <a:cs typeface="Assistant Regular"/>
              </a:rPr>
              <a:t>แยกชุดข้อมูลออกเป็น 2 ส่วน </a:t>
            </a:r>
          </a:p>
          <a:p>
            <a:pPr>
              <a:lnSpc>
                <a:spcPts val="3700"/>
              </a:lnSpc>
            </a:pPr>
            <a:r>
              <a:rPr lang="en-US" sz="2643" spc="-26">
                <a:solidFill>
                  <a:srgbClr val="FFFFFF"/>
                </a:solidFill>
                <a:latin typeface="Assistant Regular"/>
              </a:rPr>
              <a:t>         </a:t>
            </a:r>
            <a:r>
              <a:rPr lang="en-US" sz="2643" spc="-26">
                <a:solidFill>
                  <a:srgbClr val="FFFFFF"/>
                </a:solidFill>
                <a:latin typeface="Assistant Regular"/>
              </a:rPr>
              <a:t>1) Student Data </a:t>
            </a:r>
          </a:p>
          <a:p>
            <a:pPr>
              <a:lnSpc>
                <a:spcPts val="3700"/>
              </a:lnSpc>
            </a:pPr>
            <a:r>
              <a:rPr lang="en-US" sz="2643" spc="-26">
                <a:solidFill>
                  <a:srgbClr val="FFFFFF"/>
                </a:solidFill>
                <a:latin typeface="Assistant Regular"/>
              </a:rPr>
              <a:t>         </a:t>
            </a:r>
            <a:r>
              <a:rPr lang="en-US" sz="2643" spc="-26">
                <a:solidFill>
                  <a:srgbClr val="FFFFFF"/>
                </a:solidFill>
                <a:latin typeface="Assistant Regular"/>
              </a:rPr>
              <a:t>2) Student Grade</a:t>
            </a:r>
          </a:p>
          <a:p>
            <a:pPr>
              <a:lnSpc>
                <a:spcPts val="3700"/>
              </a:lnSpc>
            </a:pPr>
          </a:p>
          <a:p>
            <a:pPr marL="570716" indent="-285358" lvl="1">
              <a:lnSpc>
                <a:spcPts val="3700"/>
              </a:lnSpc>
              <a:buFont typeface="Arial"/>
              <a:buChar char="•"/>
            </a:pPr>
            <a:r>
              <a:rPr lang="en-US" sz="2643" spc="-26">
                <a:solidFill>
                  <a:srgbClr val="FFFFFF"/>
                </a:solidFill>
                <a:cs typeface="Assistant Regular"/>
              </a:rPr>
              <a:t>นำเอาข้อมูลสายงานอาชีพมา Join</a:t>
            </a:r>
          </a:p>
          <a:p>
            <a:pPr>
              <a:lnSpc>
                <a:spcPts val="3700"/>
              </a:lnSpc>
            </a:pPr>
          </a:p>
          <a:p>
            <a:pPr marL="570716" indent="-285358" lvl="1">
              <a:lnSpc>
                <a:spcPts val="3700"/>
              </a:lnSpc>
              <a:buFont typeface="Arial"/>
              <a:buChar char="•"/>
            </a:pPr>
            <a:r>
              <a:rPr lang="en-US" sz="2643" spc="-26">
                <a:solidFill>
                  <a:srgbClr val="FFFFFF"/>
                </a:solidFill>
                <a:cs typeface="Assistant Regular"/>
              </a:rPr>
              <a:t>นำข้อมูลทั้ง 2 ส่วนเก็บลงในฐานข้อมูล</a:t>
            </a:r>
          </a:p>
          <a:p>
            <a:pPr>
              <a:lnSpc>
                <a:spcPts val="3420"/>
              </a:lnSpc>
            </a:pPr>
          </a:p>
          <a:p>
            <a:pPr>
              <a:lnSpc>
                <a:spcPts val="3420"/>
              </a:lnSpc>
            </a:pPr>
          </a:p>
          <a:p>
            <a:pPr>
              <a:lnSpc>
                <a:spcPts val="3420"/>
              </a:lnSpc>
            </a:pPr>
          </a:p>
          <a:p>
            <a:pPr>
              <a:lnSpc>
                <a:spcPts val="3420"/>
              </a:lnSpc>
            </a:pPr>
          </a:p>
          <a:p>
            <a:pPr>
              <a:lnSpc>
                <a:spcPts val="3420"/>
              </a:lnSpc>
            </a:pPr>
          </a:p>
          <a:p>
            <a:pPr>
              <a:lnSpc>
                <a:spcPts val="3420"/>
              </a:lnSpc>
            </a:pPr>
          </a:p>
          <a:p>
            <a:pPr>
              <a:lnSpc>
                <a:spcPts val="342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168360" y="3690137"/>
            <a:ext cx="5709592" cy="7192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0716" indent="-285358" lvl="1">
              <a:lnSpc>
                <a:spcPts val="3700"/>
              </a:lnSpc>
              <a:buFont typeface="Arial"/>
              <a:buChar char="•"/>
            </a:pPr>
            <a:r>
              <a:rPr lang="en-US" sz="2643" spc="-26">
                <a:solidFill>
                  <a:srgbClr val="FFFFFF"/>
                </a:solidFill>
                <a:latin typeface="Assistant Regular"/>
              </a:rPr>
              <a:t>Encrypt รหัสนักศึกษา</a:t>
            </a:r>
          </a:p>
          <a:p>
            <a:pPr>
              <a:lnSpc>
                <a:spcPts val="3700"/>
              </a:lnSpc>
            </a:pPr>
          </a:p>
          <a:p>
            <a:pPr marL="570716" indent="-285358" lvl="1">
              <a:lnSpc>
                <a:spcPts val="3700"/>
              </a:lnSpc>
              <a:buFont typeface="Arial"/>
              <a:buChar char="•"/>
            </a:pPr>
            <a:r>
              <a:rPr lang="en-US" sz="2643" spc="-26">
                <a:solidFill>
                  <a:srgbClr val="FFFFFF"/>
                </a:solidFill>
                <a:latin typeface="Assistant Regular"/>
              </a:rPr>
              <a:t>clean data ที่ไม่จำเป็นออก</a:t>
            </a:r>
          </a:p>
          <a:p>
            <a:pPr>
              <a:lnSpc>
                <a:spcPts val="3700"/>
              </a:lnSpc>
            </a:pPr>
          </a:p>
          <a:p>
            <a:pPr marL="570716" indent="-285358" lvl="1">
              <a:lnSpc>
                <a:spcPts val="3700"/>
              </a:lnSpc>
              <a:buFont typeface="Arial"/>
              <a:buChar char="•"/>
            </a:pPr>
            <a:r>
              <a:rPr lang="en-US" sz="2643" spc="-26">
                <a:solidFill>
                  <a:srgbClr val="FFFFFF"/>
                </a:solidFill>
                <a:cs typeface="Assistant Regular"/>
              </a:rPr>
              <a:t>ทำการปรับหมวดหมู่ของอาชีพ</a:t>
            </a:r>
          </a:p>
          <a:p>
            <a:pPr>
              <a:lnSpc>
                <a:spcPts val="3700"/>
              </a:lnSpc>
            </a:pPr>
          </a:p>
          <a:p>
            <a:pPr marL="570716" indent="-285358" lvl="1">
              <a:lnSpc>
                <a:spcPts val="3700"/>
              </a:lnSpc>
              <a:buFont typeface="Arial"/>
              <a:buChar char="•"/>
            </a:pPr>
            <a:r>
              <a:rPr lang="en-US" sz="2643" spc="-26">
                <a:solidFill>
                  <a:srgbClr val="FFFFFF"/>
                </a:solidFill>
                <a:cs typeface="Assistant Regular"/>
              </a:rPr>
              <a:t>จัดการกับอาชีพที่มีสมาชิกน้อย</a:t>
            </a:r>
          </a:p>
          <a:p>
            <a:pPr>
              <a:lnSpc>
                <a:spcPts val="3700"/>
              </a:lnSpc>
            </a:pPr>
          </a:p>
          <a:p>
            <a:pPr marL="570716" indent="-285358" lvl="1">
              <a:lnSpc>
                <a:spcPts val="3700"/>
              </a:lnSpc>
              <a:buFont typeface="Arial"/>
              <a:buChar char="•"/>
            </a:pPr>
            <a:r>
              <a:rPr lang="en-US" sz="2643" spc="-26">
                <a:solidFill>
                  <a:srgbClr val="FFFFFF"/>
                </a:solidFill>
                <a:cs typeface="Assistant Regular"/>
              </a:rPr>
              <a:t>นำข้อมูลไป join กับ student data</a:t>
            </a:r>
          </a:p>
          <a:p>
            <a:pPr>
              <a:lnSpc>
                <a:spcPts val="3420"/>
              </a:lnSpc>
            </a:pPr>
          </a:p>
          <a:p>
            <a:pPr>
              <a:lnSpc>
                <a:spcPts val="3420"/>
              </a:lnSpc>
            </a:pPr>
          </a:p>
          <a:p>
            <a:pPr>
              <a:lnSpc>
                <a:spcPts val="3420"/>
              </a:lnSpc>
            </a:pPr>
          </a:p>
          <a:p>
            <a:pPr>
              <a:lnSpc>
                <a:spcPts val="3420"/>
              </a:lnSpc>
            </a:pPr>
          </a:p>
          <a:p>
            <a:pPr>
              <a:lnSpc>
                <a:spcPts val="3420"/>
              </a:lnSpc>
            </a:pPr>
          </a:p>
          <a:p>
            <a:pPr>
              <a:lnSpc>
                <a:spcPts val="3420"/>
              </a:lnSpc>
            </a:pPr>
          </a:p>
          <a:p>
            <a:pPr>
              <a:lnSpc>
                <a:spcPts val="34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400000">
            <a:off x="13457705" y="0"/>
            <a:ext cx="4830295" cy="48302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400000">
            <a:off x="0" y="5456705"/>
            <a:ext cx="4830295" cy="483029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860982" y="9172575"/>
            <a:ext cx="796636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231F20"/>
                </a:solidFill>
                <a:latin typeface="Garuda Bold"/>
              </a:rPr>
              <a:t>17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241545"/>
            <a:ext cx="14940759" cy="2409218"/>
            <a:chOff x="0" y="0"/>
            <a:chExt cx="19921012" cy="321229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588248"/>
              <a:ext cx="7198101" cy="624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9921012" cy="1440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61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6900FF"/>
                  </a:solidFill>
                  <a:cs typeface="League Spartan"/>
                </a:rPr>
                <a:t>พัฒนา Model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15050" y="2926081"/>
            <a:ext cx="7010087" cy="1639355"/>
            <a:chOff x="0" y="0"/>
            <a:chExt cx="9346783" cy="218580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531756"/>
              <a:ext cx="9346783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2999" spc="-29">
                  <a:solidFill>
                    <a:srgbClr val="6900FF"/>
                  </a:solidFill>
                  <a:latin typeface="Assistant Regular Bold"/>
                </a:rPr>
                <a:t>Similarity Model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2134188" cy="1208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34"/>
                </a:lnSpc>
              </a:pPr>
              <a:r>
                <a:rPr lang="en-US" sz="5881">
                  <a:solidFill>
                    <a:srgbClr val="2BA977"/>
                  </a:solidFill>
                  <a:latin typeface="Aileron Regular 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45870" y="2926081"/>
            <a:ext cx="5123689" cy="1639355"/>
            <a:chOff x="0" y="0"/>
            <a:chExt cx="6831585" cy="218580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531756"/>
              <a:ext cx="6831585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2999" spc="-29">
                  <a:solidFill>
                    <a:srgbClr val="FFFFFF"/>
                  </a:solidFill>
                  <a:latin typeface="Assistant Regular Bold"/>
                </a:rPr>
                <a:t> </a:t>
              </a:r>
              <a:r>
                <a:rPr lang="en-US" sz="2999" spc="-29">
                  <a:solidFill>
                    <a:srgbClr val="6900FF"/>
                  </a:solidFill>
                  <a:latin typeface="Assistant Regular Bold"/>
                </a:rPr>
                <a:t>Job Classification Model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1559883" cy="1208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34"/>
                </a:lnSpc>
              </a:pPr>
              <a:r>
                <a:rPr lang="en-US" sz="5881">
                  <a:solidFill>
                    <a:srgbClr val="2BA977"/>
                  </a:solidFill>
                  <a:latin typeface="Aileron Regular Bold"/>
                </a:rPr>
                <a:t>02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006635" y="4757370"/>
            <a:ext cx="11678007" cy="51771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400000">
            <a:off x="15073600" y="0"/>
            <a:ext cx="3214400" cy="3214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400000">
            <a:off x="0" y="7991142"/>
            <a:ext cx="2295858" cy="229585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860982" y="9172575"/>
            <a:ext cx="796636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231F20"/>
                </a:solidFill>
                <a:latin typeface="Garuda Bold"/>
              </a:rPr>
              <a:t>18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241545"/>
            <a:ext cx="12234651" cy="1972855"/>
            <a:chOff x="0" y="0"/>
            <a:chExt cx="16312868" cy="263047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118632"/>
              <a:ext cx="5894363" cy="511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09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6312868" cy="1165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050"/>
                </a:lnSpc>
                <a:spcBef>
                  <a:spcPct val="0"/>
                </a:spcBef>
              </a:pPr>
              <a:r>
                <a:rPr lang="en-US" sz="5732">
                  <a:solidFill>
                    <a:srgbClr val="6900FF"/>
                  </a:solidFill>
                  <a:latin typeface="League Spartan"/>
                </a:rPr>
                <a:t>Similarity Model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521076"/>
            <a:ext cx="5587025" cy="1226558"/>
            <a:chOff x="0" y="0"/>
            <a:chExt cx="7449366" cy="163541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109881"/>
              <a:ext cx="7449366" cy="525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39"/>
                </a:lnSpc>
                <a:spcBef>
                  <a:spcPct val="0"/>
                </a:spcBef>
              </a:pPr>
              <a:r>
                <a:rPr lang="en-US" sz="2385" spc="-23">
                  <a:solidFill>
                    <a:srgbClr val="6900FF"/>
                  </a:solidFill>
                  <a:cs typeface="Assistant Regular"/>
                </a:rPr>
                <a:t>แปลง input grade ของ user เป็น dataframe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1700943" cy="885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70"/>
                </a:lnSpc>
              </a:pPr>
              <a:r>
                <a:rPr lang="en-US" sz="4284">
                  <a:solidFill>
                    <a:srgbClr val="2BA977"/>
                  </a:solidFill>
                  <a:latin typeface="Aileron Regular 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277296"/>
            <a:ext cx="5789227" cy="1226557"/>
            <a:chOff x="0" y="0"/>
            <a:chExt cx="7718970" cy="163541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109881"/>
              <a:ext cx="7718970" cy="525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39"/>
                </a:lnSpc>
                <a:spcBef>
                  <a:spcPct val="0"/>
                </a:spcBef>
              </a:pPr>
              <a:r>
                <a:rPr lang="en-US" sz="2385" spc="-23">
                  <a:solidFill>
                    <a:srgbClr val="6900FF"/>
                  </a:solidFill>
                  <a:cs typeface="Assistant Regular"/>
                </a:rPr>
                <a:t>สร้าง dataset จากการ query ข้อมูลจากฐานข้อมูล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1762503" cy="885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70"/>
                </a:lnSpc>
              </a:pPr>
              <a:r>
                <a:rPr lang="en-US" sz="4284">
                  <a:solidFill>
                    <a:srgbClr val="2BA977"/>
                  </a:solidFill>
                  <a:latin typeface="Aileron Regular Bold"/>
                </a:rPr>
                <a:t>02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6288830"/>
            <a:ext cx="5106793" cy="1226597"/>
            <a:chOff x="0" y="0"/>
            <a:chExt cx="6809058" cy="163546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109933"/>
              <a:ext cx="6809058" cy="525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39"/>
                </a:lnSpc>
                <a:spcBef>
                  <a:spcPct val="0"/>
                </a:spcBef>
              </a:pPr>
              <a:r>
                <a:rPr lang="en-US" sz="2385" spc="-23">
                  <a:solidFill>
                    <a:srgbClr val="6900FF"/>
                  </a:solidFill>
                  <a:cs typeface="Assistant Regular"/>
                </a:rPr>
                <a:t>ทำการสร้างแบบจำลองจากชุดข้อมูล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19050"/>
              <a:ext cx="1554739" cy="885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70"/>
                </a:lnSpc>
              </a:pPr>
              <a:r>
                <a:rPr lang="en-US" sz="4284">
                  <a:solidFill>
                    <a:srgbClr val="2BA977"/>
                  </a:solidFill>
                  <a:latin typeface="Aileron Regular Bold"/>
                </a:rPr>
                <a:t>03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649392" y="2521037"/>
            <a:ext cx="5106793" cy="1226597"/>
            <a:chOff x="0" y="0"/>
            <a:chExt cx="6809058" cy="163546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109933"/>
              <a:ext cx="6809058" cy="525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39"/>
                </a:lnSpc>
                <a:spcBef>
                  <a:spcPct val="0"/>
                </a:spcBef>
              </a:pPr>
              <a:r>
                <a:rPr lang="en-US" sz="2385" spc="-23">
                  <a:solidFill>
                    <a:srgbClr val="6900FF"/>
                  </a:solidFill>
                  <a:cs typeface="Assistant Regular"/>
                </a:rPr>
                <a:t>ทำการ Hyperparameter Tuning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19050"/>
              <a:ext cx="1554739" cy="885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70"/>
                </a:lnSpc>
              </a:pPr>
              <a:r>
                <a:rPr lang="en-US" sz="4284">
                  <a:solidFill>
                    <a:srgbClr val="2BA977"/>
                  </a:solidFill>
                  <a:latin typeface="Aileron Regular Bold"/>
                </a:rPr>
                <a:t>04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649392" y="4277296"/>
            <a:ext cx="5106793" cy="1226597"/>
            <a:chOff x="0" y="0"/>
            <a:chExt cx="6809058" cy="163546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109933"/>
              <a:ext cx="6809058" cy="525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39"/>
                </a:lnSpc>
                <a:spcBef>
                  <a:spcPct val="0"/>
                </a:spcBef>
              </a:pPr>
              <a:r>
                <a:rPr lang="en-US" sz="2385" spc="-23">
                  <a:solidFill>
                    <a:srgbClr val="6900FF"/>
                  </a:solidFill>
                  <a:cs typeface="Assistant Regular"/>
                </a:rPr>
                <a:t>ทำการวัดประสิทธิภาพด้วยค่า RMSE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19050"/>
              <a:ext cx="1554739" cy="885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70"/>
                </a:lnSpc>
              </a:pPr>
              <a:r>
                <a:rPr lang="en-US" sz="4284">
                  <a:solidFill>
                    <a:srgbClr val="2BA977"/>
                  </a:solidFill>
                  <a:latin typeface="Aileron Regular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400000">
            <a:off x="14978976" y="0"/>
            <a:ext cx="3309024" cy="33090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400000">
            <a:off x="0" y="8334889"/>
            <a:ext cx="1952111" cy="195211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860982" y="9172575"/>
            <a:ext cx="796636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231F20"/>
                </a:solidFill>
                <a:latin typeface="Garuda Bold"/>
              </a:rPr>
              <a:t>19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241545"/>
            <a:ext cx="14940759" cy="2409218"/>
            <a:chOff x="0" y="0"/>
            <a:chExt cx="19921012" cy="321229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588248"/>
              <a:ext cx="7198101" cy="624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9921012" cy="1440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61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6900FF"/>
                  </a:solidFill>
                  <a:latin typeface="League Spartan"/>
                </a:rPr>
                <a:t>Job Classification Model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521076"/>
            <a:ext cx="5662851" cy="1226557"/>
            <a:chOff x="0" y="0"/>
            <a:chExt cx="7550468" cy="163541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109881"/>
              <a:ext cx="7550468" cy="525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39"/>
                </a:lnSpc>
                <a:spcBef>
                  <a:spcPct val="0"/>
                </a:spcBef>
              </a:pPr>
              <a:r>
                <a:rPr lang="en-US" sz="2385" spc="-23">
                  <a:solidFill>
                    <a:srgbClr val="6900FF"/>
                  </a:solidFill>
                  <a:cs typeface="Assistant Regular"/>
                </a:rPr>
                <a:t>กำหนดปีของหลักสูตรที่จะนำแบบจำลองไปทำนาย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1724028" cy="885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70"/>
                </a:lnSpc>
              </a:pPr>
              <a:r>
                <a:rPr lang="en-US" sz="4284">
                  <a:solidFill>
                    <a:srgbClr val="2BA977"/>
                  </a:solidFill>
                  <a:latin typeface="Aileron Regular 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766149"/>
            <a:ext cx="5814503" cy="1226557"/>
            <a:chOff x="0" y="0"/>
            <a:chExt cx="7752670" cy="163541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109881"/>
              <a:ext cx="7752670" cy="525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39"/>
                </a:lnSpc>
                <a:spcBef>
                  <a:spcPct val="0"/>
                </a:spcBef>
              </a:pPr>
              <a:r>
                <a:rPr lang="en-US" sz="2385" spc="-23">
                  <a:solidFill>
                    <a:srgbClr val="6900FF"/>
                  </a:solidFill>
                  <a:cs typeface="Assistant Regular"/>
                </a:rPr>
                <a:t>สร้าง dataset จากการ query ข้อมูลจากฐานข้อมูล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1770198" cy="885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70"/>
                </a:lnSpc>
              </a:pPr>
              <a:r>
                <a:rPr lang="en-US" sz="4284">
                  <a:solidFill>
                    <a:srgbClr val="2BA977"/>
                  </a:solidFill>
                  <a:latin typeface="Aileron Regular Bold"/>
                </a:rPr>
                <a:t>02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6056" y="7140592"/>
            <a:ext cx="5106793" cy="1226597"/>
            <a:chOff x="0" y="0"/>
            <a:chExt cx="6809058" cy="163546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109933"/>
              <a:ext cx="6809058" cy="525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39"/>
                </a:lnSpc>
                <a:spcBef>
                  <a:spcPct val="0"/>
                </a:spcBef>
              </a:pPr>
              <a:r>
                <a:rPr lang="en-US" sz="2385" spc="-23">
                  <a:solidFill>
                    <a:srgbClr val="6900FF"/>
                  </a:solidFill>
                  <a:cs typeface="Assistant Regular"/>
                </a:rPr>
                <a:t>ทำการสร้างแบบจำลองจากชุดข้อมูล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19050"/>
              <a:ext cx="1554739" cy="885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70"/>
                </a:lnSpc>
              </a:pPr>
              <a:r>
                <a:rPr lang="en-US" sz="4284">
                  <a:solidFill>
                    <a:srgbClr val="2BA977"/>
                  </a:solidFill>
                  <a:latin typeface="Aileron Regular Bold"/>
                </a:rPr>
                <a:t>03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678044" y="2521076"/>
            <a:ext cx="5106793" cy="1226597"/>
            <a:chOff x="0" y="0"/>
            <a:chExt cx="6809058" cy="163546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109933"/>
              <a:ext cx="6809058" cy="525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39"/>
                </a:lnSpc>
                <a:spcBef>
                  <a:spcPct val="0"/>
                </a:spcBef>
              </a:pPr>
              <a:r>
                <a:rPr lang="en-US" sz="2385" spc="-23">
                  <a:solidFill>
                    <a:srgbClr val="6900FF"/>
                  </a:solidFill>
                  <a:cs typeface="Assistant Regular"/>
                </a:rPr>
                <a:t>ทำการ Hyperparameter Tuning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19050"/>
              <a:ext cx="1554739" cy="885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70"/>
                </a:lnSpc>
              </a:pPr>
              <a:r>
                <a:rPr lang="en-US" sz="4284">
                  <a:solidFill>
                    <a:srgbClr val="2BA977"/>
                  </a:solidFill>
                  <a:latin typeface="Aileron Regular Bold"/>
                </a:rPr>
                <a:t>04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678044" y="4830834"/>
            <a:ext cx="5106793" cy="1226597"/>
            <a:chOff x="0" y="0"/>
            <a:chExt cx="6809058" cy="163546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109933"/>
              <a:ext cx="6809058" cy="525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39"/>
                </a:lnSpc>
                <a:spcBef>
                  <a:spcPct val="0"/>
                </a:spcBef>
              </a:pPr>
              <a:r>
                <a:rPr lang="en-US" sz="2385" spc="-23">
                  <a:solidFill>
                    <a:srgbClr val="6900FF"/>
                  </a:solidFill>
                  <a:cs typeface="Assistant Regular"/>
                </a:rPr>
                <a:t>ทำการวัดประสิทธิภาพด้วยค่า Accuracy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19050"/>
              <a:ext cx="1554739" cy="885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70"/>
                </a:lnSpc>
              </a:pPr>
              <a:r>
                <a:rPr lang="en-US" sz="4284">
                  <a:solidFill>
                    <a:srgbClr val="2BA977"/>
                  </a:solidFill>
                  <a:latin typeface="Aileron Regular Bold"/>
                </a:rPr>
                <a:t>05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678044" y="7140592"/>
            <a:ext cx="6016706" cy="1226558"/>
            <a:chOff x="0" y="0"/>
            <a:chExt cx="8022274" cy="1635410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1109881"/>
              <a:ext cx="8022274" cy="525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39"/>
                </a:lnSpc>
                <a:spcBef>
                  <a:spcPct val="0"/>
                </a:spcBef>
              </a:pPr>
              <a:r>
                <a:rPr lang="en-US" sz="2385" spc="-23">
                  <a:solidFill>
                    <a:srgbClr val="6900FF"/>
                  </a:solidFill>
                  <a:cs typeface="Assistant Regular"/>
                </a:rPr>
                <a:t>แปลงแบบจำลองเป็น Binary แล้วเก็บลงฐานข้อมูล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19050"/>
              <a:ext cx="1831758" cy="885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70"/>
                </a:lnSpc>
              </a:pPr>
              <a:r>
                <a:rPr lang="en-US" sz="4284">
                  <a:solidFill>
                    <a:srgbClr val="2BA977"/>
                  </a:solidFill>
                  <a:latin typeface="Aileron Regular Bold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400000">
            <a:off x="14073653" y="-256406"/>
            <a:ext cx="5090647" cy="509064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17281" y="5353746"/>
            <a:ext cx="1400759" cy="390455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51645" y="4500295"/>
            <a:ext cx="2133628" cy="170690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64601" y="2200277"/>
            <a:ext cx="1653439" cy="166555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46864" y="4007791"/>
            <a:ext cx="2384121" cy="227141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511995" y="4834241"/>
            <a:ext cx="412088" cy="61851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1016026"/>
            <a:ext cx="8379518" cy="55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28"/>
              </a:lnSpc>
              <a:spcBef>
                <a:spcPct val="0"/>
              </a:spcBef>
            </a:pPr>
            <a:r>
              <a:rPr lang="en-US" sz="3600" spc="46" u="none">
                <a:solidFill>
                  <a:srgbClr val="FFDF2B"/>
                </a:solidFill>
                <a:latin typeface="League Spartan Bold"/>
              </a:rPr>
              <a:t>What is the Problem?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79466" y="9180985"/>
            <a:ext cx="398318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DF2B"/>
                </a:solidFill>
                <a:latin typeface="Garuda 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505481" y="5504481"/>
            <a:ext cx="4782519" cy="478251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678893" y="2356093"/>
            <a:ext cx="13217848" cy="757848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1241545"/>
            <a:ext cx="14940759" cy="2334951"/>
            <a:chOff x="0" y="0"/>
            <a:chExt cx="19921012" cy="311326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489224"/>
              <a:ext cx="7198101" cy="624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9921012" cy="1332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995"/>
                </a:lnSpc>
                <a:spcBef>
                  <a:spcPct val="0"/>
                </a:spcBef>
              </a:pPr>
              <a:r>
                <a:rPr lang="en-US" sz="6500">
                  <a:solidFill>
                    <a:srgbClr val="FFFFFF"/>
                  </a:solidFill>
                  <a:latin typeface="League Spartan Bold"/>
                </a:rPr>
                <a:t>WEB APPLICATION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860982" y="9172575"/>
            <a:ext cx="796636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231F20"/>
                </a:solidFill>
                <a:latin typeface="Garuda Bold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505481" y="5504481"/>
            <a:ext cx="4782519" cy="478251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2029" t="0" r="1805" b="0"/>
          <a:stretch>
            <a:fillRect/>
          </a:stretch>
        </p:blipFill>
        <p:spPr>
          <a:xfrm flipH="false" flipV="false" rot="0">
            <a:off x="1028700" y="2938741"/>
            <a:ext cx="6896527" cy="643968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144000" y="2938741"/>
            <a:ext cx="7175958" cy="643852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3094176"/>
            <a:ext cx="5398576" cy="48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941552" y="9172575"/>
            <a:ext cx="635496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231F20"/>
                </a:solidFill>
                <a:latin typeface="Garuda"/>
              </a:rPr>
              <a:t>21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69006"/>
            <a:ext cx="5398576" cy="48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816375"/>
            <a:ext cx="14940759" cy="2334951"/>
            <a:chOff x="0" y="0"/>
            <a:chExt cx="19921012" cy="311326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489224"/>
              <a:ext cx="7198101" cy="624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19921012" cy="1332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995"/>
                </a:lnSpc>
                <a:spcBef>
                  <a:spcPct val="0"/>
                </a:spcBef>
              </a:pPr>
              <a:r>
                <a:rPr lang="en-US" sz="6500">
                  <a:solidFill>
                    <a:srgbClr val="FFFFFF"/>
                  </a:solidFill>
                  <a:cs typeface="League Spartan Bold"/>
                </a:rPr>
                <a:t>ผลลัพธ์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749742"/>
            <a:ext cx="13251385" cy="976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spc="-27">
                <a:solidFill>
                  <a:srgbClr val="FFFFFF"/>
                </a:solidFill>
                <a:cs typeface="Assistant Regular Bold"/>
              </a:rPr>
              <a:t>ค่า Accuracy ของอัลกอริทึม Random Forest Classification ร่วมกับการปรับลดจำนวนของกลุ่ม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spc="-27">
                <a:solidFill>
                  <a:srgbClr val="FFFFFF"/>
                </a:solidFill>
                <a:cs typeface="Assistant Regular Bold"/>
              </a:rPr>
              <a:t>ผลลัพธ์นั้นออกมาอยู่ที่ 0.75 หรือคิดเป็น 75%</a:t>
            </a:r>
            <a:r>
              <a:rPr lang="en-US" sz="2799" spc="-27">
                <a:solidFill>
                  <a:srgbClr val="000000"/>
                </a:solidFill>
                <a:latin typeface="Assistant Regular Bold"/>
              </a:rP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505481" y="5504481"/>
            <a:ext cx="4782519" cy="478251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034497"/>
            <a:ext cx="10139804" cy="812765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094176"/>
            <a:ext cx="5398576" cy="48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6860982" y="9172575"/>
            <a:ext cx="796636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231F20"/>
                </a:solidFill>
                <a:latin typeface="Garuda Bold"/>
              </a:rPr>
              <a:t>22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816375"/>
            <a:ext cx="14940759" cy="2334951"/>
            <a:chOff x="0" y="0"/>
            <a:chExt cx="19921012" cy="311326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489224"/>
              <a:ext cx="7198101" cy="624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19921012" cy="1332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995"/>
                </a:lnSpc>
                <a:spcBef>
                  <a:spcPct val="0"/>
                </a:spcBef>
              </a:pPr>
              <a:r>
                <a:rPr lang="en-US" sz="6500">
                  <a:solidFill>
                    <a:srgbClr val="FFFFFF"/>
                  </a:solidFill>
                  <a:cs typeface="League Spartan Bold"/>
                </a:rPr>
                <a:t>ผลลัพธ์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628584" y="1977347"/>
            <a:ext cx="5917005" cy="295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27">
                <a:solidFill>
                  <a:srgbClr val="FFFFFF"/>
                </a:solidFill>
                <a:cs typeface="Assistant Regular Bold"/>
              </a:rPr>
              <a:t>ชุดข้อมูลในส่วนของหลักสูตรวิศวกรรมคอมพิวเตอร์มีค่า RMSE อยู่ที่ 0.5751 และในส่วนของหลักสูตรวิศวกรรมคอมพิวเตอร์(ต่อเนื่อง)มีค่า RMSE อยู่ที่ 0.7351 ซึ่งเมื่อวัดจากช่วงของ Rating หรือ Grade ของชุดข้อมูลที่อยู่ตั้งแต่ 0 ถึง 4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505481" y="5504481"/>
            <a:ext cx="4782519" cy="478251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241545"/>
            <a:ext cx="14940759" cy="2334951"/>
            <a:chOff x="0" y="0"/>
            <a:chExt cx="19921012" cy="311326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489224"/>
              <a:ext cx="7198101" cy="624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19050"/>
              <a:ext cx="19921012" cy="1332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995"/>
                </a:lnSpc>
                <a:spcBef>
                  <a:spcPct val="0"/>
                </a:spcBef>
              </a:pPr>
              <a:r>
                <a:rPr lang="en-US" sz="6500">
                  <a:solidFill>
                    <a:srgbClr val="FFFFFF"/>
                  </a:solidFill>
                  <a:cs typeface="League Spartan Bold"/>
                </a:rPr>
                <a:t>แนวทางพัฒนาต่อ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860982" y="9172575"/>
            <a:ext cx="796636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231F20"/>
                </a:solidFill>
                <a:latin typeface="Garuda Bold"/>
              </a:rPr>
              <a:t>23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015050" y="2926081"/>
            <a:ext cx="7010087" cy="2163284"/>
            <a:chOff x="0" y="0"/>
            <a:chExt cx="9346783" cy="288437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531829"/>
              <a:ext cx="9346783" cy="1352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2999" spc="-29">
                  <a:solidFill>
                    <a:srgbClr val="FFFFFF"/>
                  </a:solidFill>
                  <a:cs typeface="Assistant Regular"/>
                </a:rPr>
                <a:t>พัฒนาค่าผลลัพธ์ Accuracy ของ Model Job Classification ให้ถึง 0.9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2134188" cy="1208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34"/>
                </a:lnSpc>
              </a:pPr>
              <a:r>
                <a:rPr lang="en-US" sz="5881">
                  <a:solidFill>
                    <a:srgbClr val="FFDF2B"/>
                  </a:solidFill>
                  <a:latin typeface="Aileron Regular Bold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499079" y="6256386"/>
            <a:ext cx="7010087" cy="1639355"/>
            <a:chOff x="0" y="0"/>
            <a:chExt cx="9346783" cy="218580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531756"/>
              <a:ext cx="9346783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2999" spc="-29">
                  <a:solidFill>
                    <a:srgbClr val="FFFFFF"/>
                  </a:solidFill>
                  <a:cs typeface="Assistant Regular"/>
                </a:rPr>
                <a:t>สำรวจข้อมูลและใช้ข้อมูลของนักศึกษามากขึ้น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19050"/>
              <a:ext cx="2134188" cy="1208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34"/>
                </a:lnSpc>
              </a:pPr>
              <a:r>
                <a:rPr lang="en-US" sz="5881">
                  <a:solidFill>
                    <a:srgbClr val="FFDF2B"/>
                  </a:solidFill>
                  <a:latin typeface="Aileron Regular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951268" y="4950268"/>
            <a:ext cx="5336732" cy="53367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0" y="0"/>
            <a:ext cx="5336732" cy="533673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044682" y="3217475"/>
            <a:ext cx="12198637" cy="3852049"/>
            <a:chOff x="0" y="0"/>
            <a:chExt cx="16264849" cy="513606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16264849" cy="2069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300"/>
                </a:lnSpc>
                <a:spcBef>
                  <a:spcPct val="0"/>
                </a:spcBef>
              </a:pPr>
              <a:r>
                <a:rPr lang="en-US" sz="10000">
                  <a:solidFill>
                    <a:srgbClr val="6900FF"/>
                  </a:solidFill>
                  <a:latin typeface="League Spartan Bold"/>
                </a:rPr>
                <a:t>THANK YOU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111907" y="2427076"/>
              <a:ext cx="12041036" cy="740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28"/>
                </a:lnSpc>
                <a:spcBef>
                  <a:spcPct val="0"/>
                </a:spcBef>
              </a:pPr>
              <a:r>
                <a:rPr lang="en-US" sz="3600" spc="46">
                  <a:solidFill>
                    <a:srgbClr val="F1409A"/>
                  </a:solidFill>
                  <a:latin typeface="League Spartan Bold"/>
                </a:rPr>
                <a:t>FEEL FREE TO ASK A QUESTION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247243" y="4052121"/>
              <a:ext cx="9770363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-24">
                  <a:solidFill>
                    <a:srgbClr val="6900FF"/>
                  </a:solidFill>
                  <a:cs typeface="Assistant Regular Bold"/>
                </a:rPr>
                <a:t>นางสาว ณิชกานต์ สุขุมจิตพิทโยทัย 62010299</a:t>
              </a: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6900FF"/>
                  </a:solidFill>
                  <a:cs typeface="Assistant Regular Bold"/>
                </a:rPr>
                <a:t>นาย นรวิชญ์ อยู่บัว 62010465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941552" y="9172575"/>
            <a:ext cx="635496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231F20"/>
                </a:solidFill>
                <a:latin typeface="Garuda"/>
              </a:rPr>
              <a:t>24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400000">
            <a:off x="14203763" y="-256406"/>
            <a:ext cx="4960537" cy="496053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74962" y="4370697"/>
            <a:ext cx="947356" cy="264071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72584" y="2580761"/>
            <a:ext cx="2133628" cy="170690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87433" y="4858278"/>
            <a:ext cx="1653439" cy="166555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22092" y="7192671"/>
            <a:ext cx="2384121" cy="227141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90503" y="4535476"/>
            <a:ext cx="959912" cy="265719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41641" y="5010622"/>
            <a:ext cx="2133628" cy="170690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40115" y="5347020"/>
            <a:ext cx="1951145" cy="103410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1016026"/>
            <a:ext cx="8379518" cy="55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28"/>
              </a:lnSpc>
              <a:spcBef>
                <a:spcPct val="0"/>
              </a:spcBef>
            </a:pPr>
            <a:r>
              <a:rPr lang="en-US" sz="3600" spc="46" u="none">
                <a:solidFill>
                  <a:srgbClr val="FFDF2B"/>
                </a:solidFill>
                <a:latin typeface="League Spartan Bold"/>
              </a:rPr>
              <a:t>What is the Problem?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19717" y="9180985"/>
            <a:ext cx="317816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DF2B"/>
                </a:solidFill>
                <a:latin typeface="Garuda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400000">
            <a:off x="14372417" y="-256406"/>
            <a:ext cx="4791882" cy="47918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74962" y="4370697"/>
            <a:ext cx="947356" cy="264071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72584" y="2580761"/>
            <a:ext cx="2133628" cy="170690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87433" y="4858278"/>
            <a:ext cx="1653439" cy="166555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22092" y="7192671"/>
            <a:ext cx="2384121" cy="227141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90503" y="4535476"/>
            <a:ext cx="959912" cy="265719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41641" y="5010622"/>
            <a:ext cx="2133628" cy="170690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40115" y="5347020"/>
            <a:ext cx="1951145" cy="1034107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4371102" y="1792935"/>
            <a:ext cx="3086100" cy="7924704"/>
            <a:chOff x="0" y="0"/>
            <a:chExt cx="812800" cy="2087165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812800" cy="2087165"/>
            </a:xfrm>
            <a:custGeom>
              <a:avLst/>
              <a:gdLst/>
              <a:ahLst/>
              <a:cxnLst/>
              <a:rect r="r" b="b" t="t" l="l"/>
              <a:pathLst>
                <a:path h="208716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87165"/>
                  </a:lnTo>
                  <a:lnTo>
                    <a:pt x="0" y="2087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FDF2B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1016026"/>
            <a:ext cx="8379518" cy="55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28"/>
              </a:lnSpc>
              <a:spcBef>
                <a:spcPct val="0"/>
              </a:spcBef>
            </a:pPr>
            <a:r>
              <a:rPr lang="en-US" sz="3600" spc="46" u="none">
                <a:solidFill>
                  <a:srgbClr val="FFDF2B"/>
                </a:solidFill>
                <a:latin typeface="League Spartan Bold"/>
              </a:rPr>
              <a:t>What is the Problem?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19717" y="9180985"/>
            <a:ext cx="317816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DF2B"/>
                </a:solidFill>
                <a:latin typeface="Garuda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400000">
            <a:off x="14000586" y="-256406"/>
            <a:ext cx="5163713" cy="516371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559320" y="3010398"/>
            <a:ext cx="15699980" cy="5566319"/>
            <a:chOff x="0" y="0"/>
            <a:chExt cx="20933307" cy="742175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242" y="-9525"/>
              <a:ext cx="11172691" cy="740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28"/>
                </a:lnSpc>
                <a:spcBef>
                  <a:spcPct val="0"/>
                </a:spcBef>
              </a:pPr>
              <a:r>
                <a:rPr lang="en-US" sz="3600" spc="46" u="none">
                  <a:solidFill>
                    <a:srgbClr val="FFDF2B"/>
                  </a:solidFill>
                  <a:latin typeface="League Spartan Bold"/>
                </a:rPr>
                <a:t>What is the Problem?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571372"/>
              <a:ext cx="20933307" cy="18503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535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FFFFFF"/>
                  </a:solidFill>
                  <a:latin typeface="Aileron Regular Bold"/>
                </a:rPr>
                <a:t> &amp;  นักศึกษาในปัจจุบันไม่รู้ว่าเกรดที่ตัวเองมีนั้น มีความสามารถไปสายงานไหนได้บ้าง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242" y="913700"/>
              <a:ext cx="20930065" cy="4298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87"/>
                </a:lnSpc>
                <a:spcBef>
                  <a:spcPct val="0"/>
                </a:spcBef>
              </a:pPr>
              <a:r>
                <a:rPr lang="en-US" sz="6900">
                  <a:solidFill>
                    <a:srgbClr val="FFFFFF"/>
                  </a:solidFill>
                  <a:cs typeface="Aileron Regular Bold"/>
                </a:rPr>
                <a:t>หน่วยงานภายนอกต้องการทราบผลลัพธ์สายงานอาชีพของนักศึกษาจากหลักสูตรปัจจุบัน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619717" y="9180985"/>
            <a:ext cx="317816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DF2B"/>
                </a:solidFill>
                <a:latin typeface="Garuda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0" y="0"/>
            <a:ext cx="4824850" cy="48248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39130" y="3669998"/>
            <a:ext cx="3690957" cy="41010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16991" y="2746885"/>
            <a:ext cx="2178731" cy="207796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43504" y="2746885"/>
            <a:ext cx="1846225" cy="18462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43504" y="5997552"/>
            <a:ext cx="1946947" cy="259593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16991" y="6209545"/>
            <a:ext cx="2262524" cy="226252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04748" y="3466397"/>
            <a:ext cx="1787250" cy="63894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229299" y="991807"/>
            <a:ext cx="8030001" cy="124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840"/>
              </a:lnSpc>
              <a:spcBef>
                <a:spcPct val="0"/>
              </a:spcBef>
            </a:pPr>
            <a:r>
              <a:rPr lang="en-US" sz="8000">
                <a:solidFill>
                  <a:srgbClr val="6900FF"/>
                </a:solidFill>
                <a:latin typeface="League Spartan Bold"/>
              </a:rPr>
              <a:t>OBJECTIVE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5973838" y="5190499"/>
            <a:ext cx="1787250" cy="63894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712618">
            <a:off x="11167885" y="7177031"/>
            <a:ext cx="1787250" cy="63894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7579466" y="9180985"/>
            <a:ext cx="398318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231F20"/>
                </a:solidFill>
                <a:latin typeface="Garuda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400000">
            <a:off x="-243576" y="7219910"/>
            <a:ext cx="4422574" cy="442257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18369" y="6149989"/>
            <a:ext cx="2852030" cy="25953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52817" y="5801063"/>
            <a:ext cx="2938920" cy="294427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436799" y="5761190"/>
            <a:ext cx="2924463" cy="298414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818369" y="1642516"/>
            <a:ext cx="6986960" cy="124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40"/>
              </a:lnSpc>
              <a:spcBef>
                <a:spcPct val="0"/>
              </a:spcBef>
            </a:pPr>
            <a:r>
              <a:rPr lang="en-US" sz="8000">
                <a:solidFill>
                  <a:srgbClr val="FFDF2B"/>
                </a:solidFill>
                <a:latin typeface="League Spartan Bold"/>
              </a:rPr>
              <a:t>Our Solution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818369" y="3356273"/>
            <a:ext cx="4721257" cy="2041854"/>
            <a:chOff x="0" y="0"/>
            <a:chExt cx="6295010" cy="272247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543700"/>
              <a:ext cx="6295010" cy="1178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-25">
                  <a:solidFill>
                    <a:srgbClr val="FFFFFF"/>
                  </a:solidFill>
                  <a:cs typeface="Assistant Regular Bold"/>
                </a:rPr>
                <a:t>การวิเคราะห์ข้อมูลที่มีอยู่ตั้งแต่อดีตจนถึงปัจจุบัน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1437365" cy="1210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34"/>
                </a:lnSpc>
              </a:pPr>
              <a:r>
                <a:rPr lang="en-US" sz="5881">
                  <a:solidFill>
                    <a:srgbClr val="FFDF2B"/>
                  </a:solidFill>
                  <a:latin typeface="Aileron Regular Bold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00352" y="3356273"/>
            <a:ext cx="4721257" cy="2041854"/>
            <a:chOff x="0" y="0"/>
            <a:chExt cx="6295010" cy="272247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543700"/>
              <a:ext cx="6295010" cy="1178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-25">
                  <a:solidFill>
                    <a:srgbClr val="FFFFFF"/>
                  </a:solidFill>
                  <a:cs typeface="Assistant Regular Bold"/>
                </a:rPr>
                <a:t>การนำข้อมูลผลการเรียนของนักศึกษาในอดีตมาใช้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19050"/>
              <a:ext cx="1437365" cy="1210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34"/>
                </a:lnSpc>
              </a:pPr>
              <a:r>
                <a:rPr lang="en-US" sz="5881">
                  <a:solidFill>
                    <a:srgbClr val="FFDF2B"/>
                  </a:solidFill>
                  <a:latin typeface="Aileron Regular Bold"/>
                </a:rPr>
                <a:t>02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183634" y="3356273"/>
            <a:ext cx="4721257" cy="2041854"/>
            <a:chOff x="0" y="0"/>
            <a:chExt cx="6295010" cy="272247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543700"/>
              <a:ext cx="6295010" cy="1178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 spc="-25">
                  <a:solidFill>
                    <a:srgbClr val="FFFFFF"/>
                  </a:solidFill>
                  <a:latin typeface="Assistant Regular Bold"/>
                </a:rPr>
                <a:t>Data Analytics, Prediction, Visualization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1437365" cy="1210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34"/>
                </a:lnSpc>
              </a:pPr>
              <a:r>
                <a:rPr lang="en-US" sz="5881">
                  <a:solidFill>
                    <a:srgbClr val="FFDF2B"/>
                  </a:solidFill>
                  <a:latin typeface="Aileron Regular Bold"/>
                </a:rPr>
                <a:t>03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579466" y="9180985"/>
            <a:ext cx="398318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DF2B"/>
                </a:solidFill>
                <a:latin typeface="Garuda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400000">
            <a:off x="14907316" y="0"/>
            <a:ext cx="3380684" cy="33806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400000">
            <a:off x="0" y="6060174"/>
            <a:ext cx="4226826" cy="42268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12770" r="44708" b="10692"/>
          <a:stretch>
            <a:fillRect/>
          </a:stretch>
        </p:blipFill>
        <p:spPr>
          <a:xfrm flipH="false" flipV="false" rot="0">
            <a:off x="1520601" y="3126598"/>
            <a:ext cx="2613367" cy="129107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78139" y="3380684"/>
            <a:ext cx="2077757" cy="207397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27743" y="6589317"/>
            <a:ext cx="2799083" cy="212730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1009650"/>
            <a:ext cx="4537983" cy="1459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84"/>
              </a:lnSpc>
              <a:spcBef>
                <a:spcPct val="0"/>
              </a:spcBef>
            </a:pPr>
            <a:r>
              <a:rPr lang="en-US" sz="9499">
                <a:solidFill>
                  <a:srgbClr val="6900FF"/>
                </a:solidFill>
                <a:latin typeface="League Spartan Bold"/>
              </a:rPr>
              <a:t>SCOPE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617595" y="2957087"/>
            <a:ext cx="4721257" cy="2341030"/>
            <a:chOff x="0" y="0"/>
            <a:chExt cx="6295010" cy="312137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531756"/>
              <a:ext cx="6295010" cy="1589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-34">
                  <a:solidFill>
                    <a:srgbClr val="6900FF"/>
                  </a:solidFill>
                  <a:latin typeface="Assistant Bold"/>
                </a:rPr>
                <a:t>SCI-KIT Learn base Model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1437365" cy="1208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34"/>
                </a:lnSpc>
              </a:pPr>
              <a:r>
                <a:rPr lang="en-US" sz="5881">
                  <a:solidFill>
                    <a:srgbClr val="2BA977"/>
                  </a:solidFill>
                  <a:latin typeface="Aileron Regular 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71107" y="2957087"/>
            <a:ext cx="4721257" cy="1721905"/>
            <a:chOff x="0" y="0"/>
            <a:chExt cx="6295010" cy="229587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531756"/>
              <a:ext cx="6295010" cy="764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-34">
                  <a:solidFill>
                    <a:srgbClr val="6900FF"/>
                  </a:solidFill>
                  <a:latin typeface="Assistant Bold"/>
                </a:rPr>
                <a:t>Data from registry office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1437365" cy="1208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34"/>
                </a:lnSpc>
              </a:pPr>
              <a:r>
                <a:rPr lang="en-US" sz="5881">
                  <a:solidFill>
                    <a:srgbClr val="2BA977"/>
                  </a:solidFill>
                  <a:latin typeface="Aileron Regular Bold"/>
                </a:rPr>
                <a:t>02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617595" y="6238079"/>
            <a:ext cx="4721257" cy="2960155"/>
            <a:chOff x="0" y="0"/>
            <a:chExt cx="6295010" cy="394687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531756"/>
              <a:ext cx="6295010" cy="2415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 spc="-34">
                  <a:solidFill>
                    <a:srgbClr val="6900FF"/>
                  </a:solidFill>
                  <a:latin typeface="Assistant Bold"/>
                </a:rPr>
                <a:t>Data on past academic only past 2 years</a:t>
              </a:r>
            </a:p>
            <a:p>
              <a:pPr>
                <a:lnSpc>
                  <a:spcPts val="4899"/>
                </a:lnSpc>
                <a:spcBef>
                  <a:spcPct val="0"/>
                </a:spcBef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19050"/>
              <a:ext cx="1437365" cy="1208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34"/>
                </a:lnSpc>
              </a:pPr>
              <a:r>
                <a:rPr lang="en-US" sz="5881">
                  <a:solidFill>
                    <a:srgbClr val="2BA977"/>
                  </a:solidFill>
                  <a:latin typeface="Aileron Regular Bold"/>
                </a:rPr>
                <a:t>03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619717" y="9180985"/>
            <a:ext cx="317816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231F20"/>
                </a:solidFill>
                <a:latin typeface="Garuda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0" y="0"/>
            <a:ext cx="4484618" cy="44846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03382" y="5802382"/>
            <a:ext cx="4484618" cy="448461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012200" y="1654498"/>
            <a:ext cx="12263601" cy="5991615"/>
            <a:chOff x="0" y="0"/>
            <a:chExt cx="16351468" cy="798882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963225" y="6045297"/>
              <a:ext cx="12425018" cy="1943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-27">
                  <a:solidFill>
                    <a:srgbClr val="FFFFFF"/>
                  </a:solidFill>
                  <a:cs typeface="Assistant Regular Bold"/>
                </a:rPr>
                <a:t>การสร้างรายการเพลงโดยใช้การกรองร่วมแบบเซสชั่นที่เพิ่มขึ้นด้วยกลไกการลืมและการวิเคราะห์สถิติเชิงมุม</a:t>
              </a:r>
            </a:p>
            <a:p>
              <a:pPr marL="604519" indent="-302260" lvl="1">
                <a:lnSpc>
                  <a:spcPts val="39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99" spc="-27">
                  <a:solidFill>
                    <a:srgbClr val="FFFFFF"/>
                  </a:solidFill>
                  <a:cs typeface="Assistant Regular Bold"/>
                </a:rPr>
                <a:t>ระบบแนะนำสินค้าอาหารโดยใช้ระบบแนะนำแบบผสมผสาน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16351468" cy="4117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99"/>
                </a:lnSpc>
              </a:pPr>
            </a:p>
            <a:p>
              <a:pPr algn="ctr" marL="0" indent="0" lvl="0">
                <a:lnSpc>
                  <a:spcPts val="12299"/>
                </a:lnSpc>
                <a:spcBef>
                  <a:spcPct val="0"/>
                </a:spcBef>
              </a:pPr>
              <a:r>
                <a:rPr lang="en-US" sz="9999">
                  <a:solidFill>
                    <a:srgbClr val="FFFFFF"/>
                  </a:solidFill>
                  <a:latin typeface="League Spartan Bold"/>
                </a:rPr>
                <a:t>Related Research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087902" y="4573511"/>
              <a:ext cx="14175665" cy="740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28"/>
                </a:lnSpc>
                <a:spcBef>
                  <a:spcPct val="0"/>
                </a:spcBef>
              </a:pPr>
              <a:r>
                <a:rPr lang="en-US" sz="3600" spc="46">
                  <a:solidFill>
                    <a:srgbClr val="FFDF2B"/>
                  </a:solidFill>
                  <a:latin typeface="League Spartan Bold"/>
                </a:rPr>
                <a:t>Research</a:t>
              </a:r>
              <a:r>
                <a:rPr lang="en-US" sz="3600" spc="46" u="none">
                  <a:solidFill>
                    <a:srgbClr val="FFDF2B"/>
                  </a:solidFill>
                  <a:latin typeface="League Spartan Bold"/>
                </a:rPr>
                <a:t> that made our project possible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060141" y="9172575"/>
            <a:ext cx="398318" cy="7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231F20"/>
                </a:solidFill>
                <a:latin typeface="Garuda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DAFTmwtXJv4</dc:identifier>
  <dcterms:modified xsi:type="dcterms:W3CDTF">2011-08-01T06:04:30Z</dcterms:modified>
  <cp:revision>1</cp:revision>
  <dc:title>COP_FSAD_CE</dc:title>
</cp:coreProperties>
</file>